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651" r:id="rId2"/>
  </p:sldMasterIdLst>
  <p:notesMasterIdLst>
    <p:notesMasterId r:id="rId16"/>
  </p:notesMasterIdLst>
  <p:sldIdLst>
    <p:sldId id="279" r:id="rId3"/>
    <p:sldId id="288" r:id="rId4"/>
    <p:sldId id="261" r:id="rId5"/>
    <p:sldId id="281" r:id="rId6"/>
    <p:sldId id="287" r:id="rId7"/>
    <p:sldId id="282" r:id="rId8"/>
    <p:sldId id="286" r:id="rId9"/>
    <p:sldId id="291" r:id="rId10"/>
    <p:sldId id="283" r:id="rId11"/>
    <p:sldId id="284" r:id="rId12"/>
    <p:sldId id="289" r:id="rId13"/>
    <p:sldId id="292" r:id="rId14"/>
    <p:sldId id="280" r:id="rId15"/>
  </p:sldIdLst>
  <p:sldSz cx="9144000" cy="6858000" type="screen4x3"/>
  <p:notesSz cx="6858000" cy="9144000"/>
  <p:embeddedFontLst>
    <p:embeddedFont>
      <p:font typeface="VNI-Times" pitchFamily="2" charset="0"/>
      <p:regular r:id="rId17"/>
      <p:bold r:id="rId18"/>
      <p:italic r:id="rId19"/>
      <p:boldItalic r:id="rId20"/>
    </p:embeddedFont>
    <p:embeddedFont>
      <p:font typeface="Arial Black" pitchFamily="34" charset="0"/>
      <p:bold r:id="rId2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9933"/>
    <a:srgbClr val="6600FF"/>
    <a:srgbClr val="FFFF00"/>
    <a:srgbClr val="FF5050"/>
    <a:srgbClr val="99FF99"/>
    <a:srgbClr val="00FFFF"/>
    <a:srgbClr val="FFFF66"/>
    <a:srgbClr val="DA32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835" autoAdjust="0"/>
    <p:restoredTop sz="90557" autoAdjust="0"/>
  </p:normalViewPr>
  <p:slideViewPr>
    <p:cSldViewPr>
      <p:cViewPr varScale="1">
        <p:scale>
          <a:sx n="39" d="100"/>
          <a:sy n="39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2.fntdata"/><Relationship Id="rId3" Type="http://schemas.openxmlformats.org/officeDocument/2006/relationships/slide" Target="slides/slide1.xml"/><Relationship Id="rId21" Type="http://schemas.openxmlformats.org/officeDocument/2006/relationships/font" Target="fonts/font5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7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8092C0D-33B1-449F-8677-32A1EF621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22C9B5-C1FE-4C71-BBC9-DD69650F7C4E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D228A-8E8C-45C1-8491-38A3CFB40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7F8E7-FD02-43CC-A21B-DDB51BA5E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D2ACA-5475-486F-B582-3483EA0CC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8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5"/>
                    <a:ext cx="2919" cy="2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7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0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4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5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5"/>
                      <a:ext cx="570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3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3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2"/>
                      <a:ext cx="621" cy="42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8"/>
                      <a:ext cx="1595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0" y="2693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1" y="3896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9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4" cy="46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4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2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2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6"/>
                    <a:ext cx="2568" cy="2047"/>
                  </a:xfrm>
                  <a:custGeom>
                    <a:avLst/>
                    <a:gdLst>
                      <a:gd name="T0" fmla="*/ 2568 w 36729"/>
                      <a:gd name="T1" fmla="*/ 990 h 21600"/>
                      <a:gd name="T2" fmla="*/ 0 w 36729"/>
                      <a:gd name="T3" fmla="*/ 1156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6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80 h 22305"/>
                      <a:gd name="T4" fmla="*/ 541 w 34812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40 w 36830"/>
                      <a:gd name="T3" fmla="*/ 2380 h 22305"/>
                      <a:gd name="T4" fmla="*/ 1051 w 36830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1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3 w 31146"/>
                      <a:gd name="T3" fmla="*/ 1020 h 21600"/>
                      <a:gd name="T4" fmla="*/ 324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29"/>
                  <a:ext cx="443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3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6D51-B384-4630-9D66-8F5610E4B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6EBAA-5FA2-4402-A36E-0DBF69EBF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677CE-5AB8-4DC4-8DE4-49143602E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02142-1A42-448B-BD6B-535FE8142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15173-32CF-423A-B82E-956A75B3D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D555C-92C2-478E-ACFF-A6E901A47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D0C02-E4A3-4E40-8B26-0147E61AD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7D1AF-B47D-42BD-86B5-D64F37626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42D79-7673-46A7-AFBF-3C361CE70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69118-770B-41A5-A73B-2EAAD971E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D5B63-5CE6-4880-9D5B-EC83C232A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C9060-0257-4D71-846F-0C6CAB4A3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B1C4B-C7D8-4B8F-B6C8-CE53E2AD7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B5685-ECE5-402C-AAF6-A8BDB3F7E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B232D-3EBB-4EF2-87F7-DAB2139E0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0950-BEA6-448B-9683-11B7B93E5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A2A1-4EC6-405B-AD9E-804D7A9F9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3BED4-5EAF-4991-BB99-A846609F8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4BE7B-9A13-494D-85CF-749729465F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0258054-EC69-4069-A02D-80B0EC05A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3320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188" name="Oval 4"/>
              <p:cNvSpPr>
                <a:spLocks noChangeArrowheads="1"/>
              </p:cNvSpPr>
              <p:nvPr/>
            </p:nvSpPr>
            <p:spPr bwMode="hidden">
              <a:xfrm>
                <a:off x="2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8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321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186" name="Oval 7"/>
              <p:cNvSpPr>
                <a:spLocks noChangeArrowheads="1"/>
              </p:cNvSpPr>
              <p:nvPr/>
            </p:nvSpPr>
            <p:spPr bwMode="hidden">
              <a:xfrm>
                <a:off x="-2" y="2"/>
                <a:ext cx="770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87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322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18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8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323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3324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18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8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3325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3348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8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9" y="2236"/>
                    <a:ext cx="1717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8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22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49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78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79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0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7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7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1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74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9" y="1631"/>
                    <a:ext cx="1677" cy="33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75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1" y="2033"/>
                    <a:ext cx="900" cy="52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2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7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7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3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70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71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4"/>
                    <a:ext cx="755" cy="34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4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6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3" y="1128"/>
                    <a:ext cx="1237" cy="21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6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1" y="918"/>
                    <a:ext cx="665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5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66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4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67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6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6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9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6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71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7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62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63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7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8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6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3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6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59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58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6"/>
                    <a:ext cx="154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59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60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5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5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1"/>
                    <a:ext cx="755" cy="34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61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54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55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62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5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5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63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50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51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9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64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4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4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65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46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47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66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4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4" y="922"/>
                    <a:ext cx="1055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4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67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42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7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43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9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68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4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30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4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8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105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06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3371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38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4" y="934"/>
                    <a:ext cx="1058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39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72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3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3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73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34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35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74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3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3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6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75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30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31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5" y="3634"/>
                    <a:ext cx="851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76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2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5" y="2689"/>
                    <a:ext cx="1712" cy="30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2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7" y="3894"/>
                    <a:ext cx="917" cy="47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77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26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27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78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2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6"/>
                    <a:ext cx="1649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2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0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79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22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6"/>
                    <a:ext cx="1600" cy="2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23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41"/>
                    <a:ext cx="86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80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2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0" y="2709"/>
                    <a:ext cx="1466" cy="2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2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7"/>
                    <a:ext cx="78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3381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18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119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4"/>
                    <a:ext cx="767" cy="29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2062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3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2"/>
              </a:xfrm>
              <a:custGeom>
                <a:avLst/>
                <a:gdLst>
                  <a:gd name="T0" fmla="*/ 211 w 21600"/>
                  <a:gd name="T1" fmla="*/ 0 h 21602"/>
                  <a:gd name="T2" fmla="*/ 833 w 21600"/>
                  <a:gd name="T3" fmla="*/ 903 h 21602"/>
                  <a:gd name="T4" fmla="*/ 0 w 21600"/>
                  <a:gd name="T5" fmla="*/ 874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4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5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54 h 22305"/>
                  <a:gd name="T2" fmla="*/ 486 w 28940"/>
                  <a:gd name="T3" fmla="*/ 933 h 22305"/>
                  <a:gd name="T4" fmla="*/ 123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6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0"/>
              </a:xfrm>
              <a:custGeom>
                <a:avLst/>
                <a:gdLst>
                  <a:gd name="T0" fmla="*/ 0 w 30473"/>
                  <a:gd name="T1" fmla="*/ 80 h 22305"/>
                  <a:gd name="T2" fmla="*/ 791 w 30473"/>
                  <a:gd name="T3" fmla="*/ 931 h 22305"/>
                  <a:gd name="T4" fmla="*/ 230 w 30473"/>
                  <a:gd name="T5" fmla="*/ 90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7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8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9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189 h 22305"/>
                  <a:gd name="T2" fmla="*/ 393 w 34812"/>
                  <a:gd name="T3" fmla="*/ 933 h 22305"/>
                  <a:gd name="T4" fmla="*/ 149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0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189 h 22305"/>
                  <a:gd name="T2" fmla="*/ 559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1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2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3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4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2"/>
              </a:xfrm>
              <a:custGeom>
                <a:avLst/>
                <a:gdLst>
                  <a:gd name="T0" fmla="*/ 0 w 31881"/>
                  <a:gd name="T1" fmla="*/ 419 h 21600"/>
                  <a:gd name="T2" fmla="*/ 724 w 31881"/>
                  <a:gd name="T3" fmla="*/ 203 h 21600"/>
                  <a:gd name="T4" fmla="*/ 414 w 31881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5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2"/>
              </a:xfrm>
              <a:custGeom>
                <a:avLst/>
                <a:gdLst>
                  <a:gd name="T0" fmla="*/ 0 w 31146"/>
                  <a:gd name="T1" fmla="*/ 189 h 21600"/>
                  <a:gd name="T2" fmla="*/ 298 w 31146"/>
                  <a:gd name="T3" fmla="*/ 400 h 21600"/>
                  <a:gd name="T4" fmla="*/ 126 w 31146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6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7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8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9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0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1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2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3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31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BB1ECC9-ED45-4A35-86CA-85E1B045C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2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76200" y="1676400"/>
            <a:ext cx="906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1. Viết các th</a:t>
            </a:r>
            <a:r>
              <a:rPr lang="vi-VN">
                <a:latin typeface="Arial" pitchFamily="34" charset="0"/>
              </a:rPr>
              <a:t>ươ</a:t>
            </a:r>
            <a:r>
              <a:rPr lang="en-US">
                <a:latin typeface="Arial" pitchFamily="34" charset="0"/>
              </a:rPr>
              <a:t>ng sau d</a:t>
            </a:r>
            <a:r>
              <a:rPr lang="vi-VN">
                <a:latin typeface="Arial" pitchFamily="34" charset="0"/>
              </a:rPr>
              <a:t>ư</a:t>
            </a:r>
            <a:r>
              <a:rPr lang="en-US">
                <a:latin typeface="Arial" pitchFamily="34" charset="0"/>
              </a:rPr>
              <a:t>ới dạng phân số: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295400" y="914400"/>
            <a:ext cx="563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>
                <a:solidFill>
                  <a:srgbClr val="FFFF66"/>
                </a:solidFill>
                <a:latin typeface="Arial" pitchFamily="34" charset="0"/>
              </a:rPr>
              <a:t>KIỂM TRA BÀI CŨ</a:t>
            </a:r>
            <a:r>
              <a:rPr lang="en-US">
                <a:solidFill>
                  <a:srgbClr val="FFFF66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1031" name="Text Box 15"/>
          <p:cNvSpPr txBox="1">
            <a:spLocks noChangeArrowheads="1"/>
          </p:cNvSpPr>
          <p:nvPr/>
        </p:nvSpPr>
        <p:spPr bwMode="auto">
          <a:xfrm>
            <a:off x="1763713" y="8255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Thứ t</a:t>
            </a:r>
            <a:r>
              <a:rPr lang="vi-VN" sz="2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, ngày 10 tháng 12 n</a:t>
            </a:r>
            <a:r>
              <a:rPr lang="vi-VN" sz="2400" b="1">
                <a:solidFill>
                  <a:srgbClr val="FFFF00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m 2008</a:t>
            </a:r>
            <a:r>
              <a:rPr lang="en-US" sz="2400">
                <a:solidFill>
                  <a:srgbClr val="FFFF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032" name="Text Box 16"/>
          <p:cNvSpPr txBox="1">
            <a:spLocks noChangeArrowheads="1"/>
          </p:cNvSpPr>
          <p:nvPr/>
        </p:nvSpPr>
        <p:spPr bwMode="auto">
          <a:xfrm>
            <a:off x="3683000" y="327025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Toán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304800" y="304800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4 : 5 =</a:t>
            </a:r>
          </a:p>
        </p:txBody>
      </p:sp>
      <p:sp>
        <p:nvSpPr>
          <p:cNvPr id="1034" name="Text Box 39"/>
          <p:cNvSpPr txBox="1">
            <a:spLocks noChangeArrowheads="1"/>
          </p:cNvSpPr>
          <p:nvPr/>
        </p:nvSpPr>
        <p:spPr bwMode="auto">
          <a:xfrm>
            <a:off x="2514600" y="2667000"/>
            <a:ext cx="1752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6000">
              <a:solidFill>
                <a:schemeClr val="tx2"/>
              </a:solidFill>
              <a:latin typeface="Arial" pitchFamily="34" charset="0"/>
            </a:endParaRPr>
          </a:p>
        </p:txBody>
      </p:sp>
      <p:graphicFrame>
        <p:nvGraphicFramePr>
          <p:cNvPr id="31784" name="Object 40"/>
          <p:cNvGraphicFramePr>
            <a:graphicFrameLocks noChangeAspect="1"/>
          </p:cNvGraphicFramePr>
          <p:nvPr>
            <p:ph sz="half" idx="2"/>
          </p:nvPr>
        </p:nvGraphicFramePr>
        <p:xfrm>
          <a:off x="2286000" y="2590800"/>
          <a:ext cx="765175" cy="1981200"/>
        </p:xfrm>
        <a:graphic>
          <a:graphicData uri="http://schemas.openxmlformats.org/presentationml/2006/ole">
            <p:oleObj spid="_x0000_s1026" name="Equation" r:id="rId3" imgW="152334" imgH="393529" progId="Equation.3">
              <p:embed/>
            </p:oleObj>
          </a:graphicData>
        </a:graphic>
      </p:graphicFrame>
      <p:sp>
        <p:nvSpPr>
          <p:cNvPr id="31788" name="Text Box 44"/>
          <p:cNvSpPr txBox="1">
            <a:spLocks noChangeArrowheads="1"/>
          </p:cNvSpPr>
          <p:nvPr/>
        </p:nvSpPr>
        <p:spPr bwMode="auto">
          <a:xfrm>
            <a:off x="4267200" y="312420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7 : 4 =</a:t>
            </a:r>
          </a:p>
        </p:txBody>
      </p:sp>
      <p:graphicFrame>
        <p:nvGraphicFramePr>
          <p:cNvPr id="31789" name="Object 45"/>
          <p:cNvGraphicFramePr>
            <a:graphicFrameLocks noChangeAspect="1"/>
          </p:cNvGraphicFramePr>
          <p:nvPr/>
        </p:nvGraphicFramePr>
        <p:xfrm>
          <a:off x="6248400" y="2590800"/>
          <a:ext cx="765175" cy="1981200"/>
        </p:xfrm>
        <a:graphic>
          <a:graphicData uri="http://schemas.openxmlformats.org/presentationml/2006/ole">
            <p:oleObj spid="_x0000_s1027" name="Equation" r:id="rId4" imgW="152334" imgH="393529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8" grpId="0"/>
      <p:bldP spid="31776" grpId="0"/>
      <p:bldP spid="3178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pitchFamily="34" charset="0"/>
              </a:rPr>
              <a:t>Tiết 74</a:t>
            </a:r>
            <a:r>
              <a:rPr lang="en-US" sz="2800">
                <a:latin typeface="Arial" pitchFamily="34" charset="0"/>
              </a:rPr>
              <a:t>: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533400" y="869950"/>
            <a:ext cx="807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Arial" pitchFamily="34" charset="0"/>
              </a:rPr>
              <a:t>TỈ SỐ PHẦN TRĂM</a:t>
            </a:r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0242" name="Equation" r:id="rId3" imgW="435285" imgH="677109" progId="Equation.DSMT4">
              <p:embed/>
            </p:oleObj>
          </a:graphicData>
        </a:graphic>
      </p:graphicFrame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0" y="1524000"/>
            <a:ext cx="86804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FF66"/>
                </a:solidFill>
                <a:latin typeface="Arial" pitchFamily="34" charset="0"/>
              </a:rPr>
              <a:t>Bài 2</a:t>
            </a:r>
            <a:r>
              <a:rPr lang="en-US" sz="2800">
                <a:latin typeface="Arial" pitchFamily="34" charset="0"/>
              </a:rPr>
              <a:t>: Kiểm tra sản phẩm của một nhà máy, ng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ời ta thấy trung bình cứ 100 sản phẩm thì có 95 sản phẩm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ạt chuẩn. Hỏi số sản phẩm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ạt chuẩn chiếm bao nhiêu phần tr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 tổng số sản phẩm của nhà máy.</a:t>
            </a:r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140200" y="2508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pitchFamily="34" charset="0"/>
              </a:rPr>
              <a:t>Toán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0" y="4114800"/>
            <a:ext cx="4419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100 sản phẩm: có 95 sản phẩm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ạt chuẩn.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Tỉ số phần tr</a:t>
            </a:r>
            <a:r>
              <a:rPr lang="vi-VN" sz="2400">
                <a:latin typeface="Arial" pitchFamily="34" charset="0"/>
              </a:rPr>
              <a:t>ă</a:t>
            </a:r>
            <a:r>
              <a:rPr lang="en-US" sz="2400">
                <a:latin typeface="Arial" pitchFamily="34" charset="0"/>
              </a:rPr>
              <a:t>m của sản phẩm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ạt chuẩn và tổng sản phẩm?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648200" y="4114800"/>
            <a:ext cx="4495800" cy="2251075"/>
            <a:chOff x="2928" y="2592"/>
            <a:chExt cx="2832" cy="1418"/>
          </a:xfrm>
        </p:grpSpPr>
        <p:sp>
          <p:nvSpPr>
            <p:cNvPr id="10250" name="Text Box 15"/>
            <p:cNvSpPr txBox="1">
              <a:spLocks noChangeArrowheads="1"/>
            </p:cNvSpPr>
            <p:nvPr/>
          </p:nvSpPr>
          <p:spPr bwMode="auto">
            <a:xfrm>
              <a:off x="2928" y="2592"/>
              <a:ext cx="2832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 pitchFamily="34" charset="0"/>
                </a:rPr>
                <a:t>Bài giải: Tỉ số phần tr</a:t>
              </a:r>
              <a:r>
                <a:rPr lang="vi-VN" sz="2400">
                  <a:latin typeface="Arial" pitchFamily="34" charset="0"/>
                </a:rPr>
                <a:t>ă</a:t>
              </a:r>
              <a:r>
                <a:rPr lang="en-US" sz="2400">
                  <a:latin typeface="Arial" pitchFamily="34" charset="0"/>
                </a:rPr>
                <a:t>m của số sản phẩm </a:t>
              </a:r>
              <a:r>
                <a:rPr lang="vi-VN" sz="2400">
                  <a:latin typeface="Arial" pitchFamily="34" charset="0"/>
                </a:rPr>
                <a:t>đ</a:t>
              </a:r>
              <a:r>
                <a:rPr lang="en-US" sz="2400">
                  <a:latin typeface="Arial" pitchFamily="34" charset="0"/>
                </a:rPr>
                <a:t>ạt chuẩn và tổng số sản phẩm là:</a:t>
              </a:r>
            </a:p>
            <a:p>
              <a:pPr>
                <a:spcBef>
                  <a:spcPct val="50000"/>
                </a:spcBef>
              </a:pPr>
              <a:r>
                <a:rPr lang="en-US" sz="2400">
                  <a:latin typeface="Arial" pitchFamily="34" charset="0"/>
                </a:rPr>
                <a:t>95 : 100 =           = 95%.</a:t>
              </a:r>
            </a:p>
          </p:txBody>
        </p:sp>
        <p:graphicFrame>
          <p:nvGraphicFramePr>
            <p:cNvPr id="10243" name="Object 16"/>
            <p:cNvGraphicFramePr>
              <a:graphicFrameLocks noChangeAspect="1"/>
            </p:cNvGraphicFramePr>
            <p:nvPr/>
          </p:nvGraphicFramePr>
          <p:xfrm>
            <a:off x="3970" y="3386"/>
            <a:ext cx="443" cy="624"/>
          </p:xfrm>
          <a:graphic>
            <a:graphicData uri="http://schemas.openxmlformats.org/presentationml/2006/ole">
              <p:oleObj spid="_x0000_s10243" name="Equation" r:id="rId4" imgW="279279" imgH="393529" progId="Equation.3">
                <p:embed/>
              </p:oleObj>
            </a:graphicData>
          </a:graphic>
        </p:graphicFrame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/>
      <p:bldP spid="573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0" y="1828800"/>
            <a:ext cx="86804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b="1" u="sng">
                <a:solidFill>
                  <a:srgbClr val="FFFF66"/>
                </a:solidFill>
                <a:latin typeface="Arial" pitchFamily="34" charset="0"/>
              </a:rPr>
              <a:t>Bài 3</a:t>
            </a:r>
            <a:r>
              <a:rPr lang="en-US">
                <a:latin typeface="Arial" pitchFamily="34" charset="0"/>
              </a:rPr>
              <a:t>: Một v</a:t>
            </a:r>
            <a:r>
              <a:rPr lang="vi-VN">
                <a:latin typeface="Arial" pitchFamily="34" charset="0"/>
              </a:rPr>
              <a:t>ư</a:t>
            </a:r>
            <a:r>
              <a:rPr lang="en-US">
                <a:latin typeface="Arial" pitchFamily="34" charset="0"/>
              </a:rPr>
              <a:t>ờn cây có 1000 cây, trong </a:t>
            </a:r>
            <a:r>
              <a:rPr lang="vi-VN">
                <a:latin typeface="Arial" pitchFamily="34" charset="0"/>
              </a:rPr>
              <a:t>đ</a:t>
            </a:r>
            <a:r>
              <a:rPr lang="en-US">
                <a:latin typeface="Arial" pitchFamily="34" charset="0"/>
              </a:rPr>
              <a:t>ó có 540 cây lấy gỗ và còn lại là cây </a:t>
            </a:r>
            <a:r>
              <a:rPr lang="vi-VN">
                <a:latin typeface="Arial" pitchFamily="34" charset="0"/>
              </a:rPr>
              <a:t>ă</a:t>
            </a:r>
            <a:r>
              <a:rPr lang="en-US">
                <a:latin typeface="Arial" pitchFamily="34" charset="0"/>
              </a:rPr>
              <a:t>n quả.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>
                <a:latin typeface="Arial" pitchFamily="34" charset="0"/>
              </a:rPr>
              <a:t>Số cây lấy gỗ chiếm bao nhiêu phần tr</a:t>
            </a:r>
            <a:r>
              <a:rPr lang="vi-VN">
                <a:latin typeface="Arial" pitchFamily="34" charset="0"/>
              </a:rPr>
              <a:t>ă</a:t>
            </a:r>
            <a:r>
              <a:rPr lang="en-US">
                <a:latin typeface="Arial" pitchFamily="34" charset="0"/>
              </a:rPr>
              <a:t>m số cây trong v</a:t>
            </a:r>
            <a:r>
              <a:rPr lang="vi-VN">
                <a:latin typeface="Arial" pitchFamily="34" charset="0"/>
              </a:rPr>
              <a:t>ư</a:t>
            </a:r>
            <a:r>
              <a:rPr lang="en-US">
                <a:latin typeface="Arial" pitchFamily="34" charset="0"/>
              </a:rPr>
              <a:t>ờn.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>
                <a:latin typeface="Arial" pitchFamily="34" charset="0"/>
              </a:rPr>
              <a:t> Tỉ số phần tr</a:t>
            </a:r>
            <a:r>
              <a:rPr lang="vi-VN">
                <a:latin typeface="Arial" pitchFamily="34" charset="0"/>
              </a:rPr>
              <a:t>ă</a:t>
            </a:r>
            <a:r>
              <a:rPr lang="en-US">
                <a:latin typeface="Arial" pitchFamily="34" charset="0"/>
              </a:rPr>
              <a:t>m của số cây </a:t>
            </a:r>
            <a:r>
              <a:rPr lang="vi-VN">
                <a:latin typeface="Arial" pitchFamily="34" charset="0"/>
              </a:rPr>
              <a:t>ă</a:t>
            </a:r>
            <a:r>
              <a:rPr lang="en-US">
                <a:latin typeface="Arial" pitchFamily="34" charset="0"/>
              </a:rPr>
              <a:t>n quả và số cây trong v</a:t>
            </a:r>
            <a:r>
              <a:rPr lang="vi-VN">
                <a:latin typeface="Arial" pitchFamily="34" charset="0"/>
              </a:rPr>
              <a:t>ư</a:t>
            </a:r>
            <a:r>
              <a:rPr lang="en-US">
                <a:latin typeface="Arial" pitchFamily="34" charset="0"/>
              </a:rPr>
              <a:t>ờn là bao nhiêu.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533400" y="70485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Tiết 74</a:t>
            </a:r>
            <a:r>
              <a:rPr lang="en-US">
                <a:latin typeface="Arial" pitchFamily="34" charset="0"/>
              </a:rPr>
              <a:t>: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1066800" y="81915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TỈ SỐ PHẦN TRĂM</a:t>
            </a: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4140200" y="250825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Toán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2133600"/>
            <a:ext cx="9144000" cy="4410075"/>
            <a:chOff x="0" y="1344"/>
            <a:chExt cx="5760" cy="2778"/>
          </a:xfrm>
        </p:grpSpPr>
        <p:sp>
          <p:nvSpPr>
            <p:cNvPr id="11272" name="Rectangle 5"/>
            <p:cNvSpPr>
              <a:spLocks noChangeArrowheads="1"/>
            </p:cNvSpPr>
            <p:nvPr/>
          </p:nvSpPr>
          <p:spPr bwMode="auto">
            <a:xfrm>
              <a:off x="0" y="1344"/>
              <a:ext cx="5760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/>
              <a:r>
                <a:rPr lang="en-US" sz="2400" b="1" u="sng">
                  <a:solidFill>
                    <a:srgbClr val="FFFF66"/>
                  </a:solidFill>
                  <a:latin typeface="Arial" pitchFamily="34" charset="0"/>
                </a:rPr>
                <a:t>Bài giải: </a:t>
              </a:r>
            </a:p>
            <a:p>
              <a:pPr marL="342900" indent="-342900">
                <a:buFontTx/>
                <a:buAutoNum type="alphaLcPeriod"/>
              </a:pP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Tỉ số % cây lấy gỗ và số cây trong v</a:t>
              </a:r>
              <a:r>
                <a:rPr lang="vi-VN" sz="2400">
                  <a:solidFill>
                    <a:srgbClr val="FFFF66"/>
                  </a:solidFill>
                  <a:latin typeface="Arial" pitchFamily="34" charset="0"/>
                </a:rPr>
                <a:t>ư</a:t>
              </a: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ờn là:</a:t>
              </a:r>
              <a:r>
                <a:rPr lang="en-US" sz="2800">
                  <a:solidFill>
                    <a:srgbClr val="FFFF66"/>
                  </a:solidFill>
                  <a:latin typeface="Arial" pitchFamily="34" charset="0"/>
                </a:rPr>
                <a:t> </a:t>
              </a:r>
            </a:p>
            <a:p>
              <a:pPr marL="342900" indent="-342900"/>
              <a:endParaRPr lang="en-US" sz="2800">
                <a:latin typeface="Arial" pitchFamily="34" charset="0"/>
              </a:endParaRPr>
            </a:p>
          </p:txBody>
        </p:sp>
        <p:graphicFrame>
          <p:nvGraphicFramePr>
            <p:cNvPr id="11266" name="Object 6"/>
            <p:cNvGraphicFramePr>
              <a:graphicFrameLocks noChangeAspect="1"/>
            </p:cNvGraphicFramePr>
            <p:nvPr/>
          </p:nvGraphicFramePr>
          <p:xfrm>
            <a:off x="816" y="1899"/>
            <a:ext cx="3176" cy="648"/>
          </p:xfrm>
          <a:graphic>
            <a:graphicData uri="http://schemas.openxmlformats.org/presentationml/2006/ole">
              <p:oleObj spid="_x0000_s11266" name="Equation" r:id="rId3" imgW="1930400" imgH="393700" progId="Equation.3">
                <p:embed/>
              </p:oleObj>
            </a:graphicData>
          </a:graphic>
        </p:graphicFrame>
        <p:sp>
          <p:nvSpPr>
            <p:cNvPr id="11273" name="Rectangle 8"/>
            <p:cNvSpPr>
              <a:spLocks noChangeArrowheads="1"/>
            </p:cNvSpPr>
            <p:nvPr/>
          </p:nvSpPr>
          <p:spPr bwMode="auto">
            <a:xfrm>
              <a:off x="0" y="2343"/>
              <a:ext cx="5760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/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b. Số cây </a:t>
              </a:r>
              <a:r>
                <a:rPr lang="vi-VN" sz="2400">
                  <a:solidFill>
                    <a:srgbClr val="FFFF66"/>
                  </a:solidFill>
                  <a:latin typeface="Arial" pitchFamily="34" charset="0"/>
                </a:rPr>
                <a:t>ă</a:t>
              </a: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n quả là:</a:t>
              </a:r>
            </a:p>
            <a:p>
              <a:pPr marL="342900" indent="-342900"/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	1000 – 540 = 460 (cây).</a:t>
              </a:r>
            </a:p>
            <a:p>
              <a:pPr marL="342900" indent="-342900"/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Tỉ số % của cây </a:t>
              </a:r>
              <a:r>
                <a:rPr lang="vi-VN" sz="2400">
                  <a:solidFill>
                    <a:srgbClr val="FFFF66"/>
                  </a:solidFill>
                  <a:latin typeface="Arial" pitchFamily="34" charset="0"/>
                </a:rPr>
                <a:t>ă</a:t>
              </a: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n quả và số cây trong v</a:t>
              </a:r>
              <a:r>
                <a:rPr lang="vi-VN" sz="2400">
                  <a:solidFill>
                    <a:srgbClr val="FFFF66"/>
                  </a:solidFill>
                  <a:latin typeface="Arial" pitchFamily="34" charset="0"/>
                </a:rPr>
                <a:t>ư</a:t>
              </a: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ờn là:</a:t>
              </a:r>
              <a:endParaRPr lang="en-US" sz="2400">
                <a:latin typeface="Arial" pitchFamily="34" charset="0"/>
              </a:endParaRPr>
            </a:p>
          </p:txBody>
        </p:sp>
        <p:graphicFrame>
          <p:nvGraphicFramePr>
            <p:cNvPr id="11267" name="Object 9"/>
            <p:cNvGraphicFramePr>
              <a:graphicFrameLocks noChangeAspect="1"/>
            </p:cNvGraphicFramePr>
            <p:nvPr/>
          </p:nvGraphicFramePr>
          <p:xfrm>
            <a:off x="774" y="3195"/>
            <a:ext cx="3741" cy="709"/>
          </p:xfrm>
          <a:graphic>
            <a:graphicData uri="http://schemas.openxmlformats.org/presentationml/2006/ole">
              <p:oleObj spid="_x0000_s11267" name="Equation" r:id="rId4" imgW="1943100" imgH="393700" progId="Equation.3">
                <p:embed/>
              </p:oleObj>
            </a:graphicData>
          </a:graphic>
        </p:graphicFrame>
        <p:sp>
          <p:nvSpPr>
            <p:cNvPr id="11274" name="Text Box 12"/>
            <p:cNvSpPr txBox="1">
              <a:spLocks noChangeArrowheads="1"/>
            </p:cNvSpPr>
            <p:nvPr/>
          </p:nvSpPr>
          <p:spPr bwMode="auto">
            <a:xfrm>
              <a:off x="288" y="3792"/>
              <a:ext cx="403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chemeClr val="folHlink"/>
                  </a:solidFill>
                  <a:latin typeface="Arial" pitchFamily="34" charset="0"/>
                </a:rPr>
                <a:t>Đáp số: a. 54%         b. 46%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0" y="0"/>
            <a:ext cx="9144000" cy="1938338"/>
            <a:chOff x="0" y="0"/>
            <a:chExt cx="5760" cy="1221"/>
          </a:xfrm>
        </p:grpSpPr>
        <p:sp>
          <p:nvSpPr>
            <p:cNvPr id="11270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/>
              <a:r>
                <a:rPr lang="en-US" sz="2400" b="1" u="sng">
                  <a:solidFill>
                    <a:srgbClr val="FFFF66"/>
                  </a:solidFill>
                  <a:latin typeface="Arial" pitchFamily="34" charset="0"/>
                </a:rPr>
                <a:t>Tóm tắt:</a:t>
              </a: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 </a:t>
              </a:r>
            </a:p>
            <a:p>
              <a:pPr marL="342900" indent="-342900"/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1000 cây có:   540 cây lấy gỗ.</a:t>
              </a:r>
            </a:p>
            <a:p>
              <a:pPr marL="342900" indent="-342900"/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                        cây </a:t>
              </a:r>
              <a:r>
                <a:rPr lang="vi-VN" sz="2400">
                  <a:solidFill>
                    <a:srgbClr val="FFFF66"/>
                  </a:solidFill>
                  <a:latin typeface="Arial" pitchFamily="34" charset="0"/>
                </a:rPr>
                <a:t>ă</a:t>
              </a: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n quả?</a:t>
              </a:r>
            </a:p>
            <a:p>
              <a:pPr marL="342900" indent="-342900"/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a. Tỉ số % cây lấy gỗ và số cây trong v</a:t>
              </a:r>
              <a:r>
                <a:rPr lang="vi-VN" sz="2400">
                  <a:solidFill>
                    <a:srgbClr val="FFFF66"/>
                  </a:solidFill>
                  <a:latin typeface="Arial" pitchFamily="34" charset="0"/>
                </a:rPr>
                <a:t>ư</a:t>
              </a: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ờn. </a:t>
              </a:r>
            </a:p>
            <a:p>
              <a:pPr marL="342900" indent="-342900"/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b. Tỉ số % cây </a:t>
              </a:r>
              <a:r>
                <a:rPr lang="vi-VN" sz="2400">
                  <a:solidFill>
                    <a:srgbClr val="FFFF66"/>
                  </a:solidFill>
                  <a:latin typeface="Arial" pitchFamily="34" charset="0"/>
                </a:rPr>
                <a:t>ă</a:t>
              </a: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n quả và số cây trong v</a:t>
              </a:r>
              <a:r>
                <a:rPr lang="vi-VN" sz="2400">
                  <a:solidFill>
                    <a:srgbClr val="FFFF66"/>
                  </a:solidFill>
                  <a:latin typeface="Arial" pitchFamily="34" charset="0"/>
                </a:rPr>
                <a:t>ư</a:t>
              </a:r>
              <a:r>
                <a:rPr lang="en-US" sz="2400">
                  <a:solidFill>
                    <a:srgbClr val="FFFF66"/>
                  </a:solidFill>
                  <a:latin typeface="Arial" pitchFamily="34" charset="0"/>
                </a:rPr>
                <a:t>ờn</a:t>
              </a:r>
              <a:endParaRPr lang="en-US" sz="2400">
                <a:latin typeface="Arial" pitchFamily="34" charset="0"/>
              </a:endParaRPr>
            </a:p>
          </p:txBody>
        </p:sp>
        <p:sp>
          <p:nvSpPr>
            <p:cNvPr id="11271" name="AutoShape 17"/>
            <p:cNvSpPr>
              <a:spLocks/>
            </p:cNvSpPr>
            <p:nvPr/>
          </p:nvSpPr>
          <p:spPr bwMode="auto">
            <a:xfrm>
              <a:off x="1248" y="288"/>
              <a:ext cx="48" cy="528"/>
            </a:xfrm>
            <a:prstGeom prst="leftBrace">
              <a:avLst>
                <a:gd name="adj1" fmla="val 91667"/>
                <a:gd name="adj2" fmla="val 50000"/>
              </a:avLst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folHlink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0" y="1144588"/>
            <a:ext cx="891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Arial" pitchFamily="34" charset="0"/>
              </a:rPr>
              <a:t>1/ KHOANH VÀO CÂU TRẢ LỜI ĐÚNG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1635125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Arial" pitchFamily="34" charset="0"/>
              </a:rPr>
              <a:t>	Lớp 5A có 25 học sinh, trong </a:t>
            </a:r>
            <a:r>
              <a:rPr lang="vi-VN" sz="2400" b="1">
                <a:solidFill>
                  <a:schemeClr val="tx2"/>
                </a:solidFill>
                <a:latin typeface="Arial" pitchFamily="34" charset="0"/>
              </a:rPr>
              <a:t>đ</a:t>
            </a:r>
            <a:r>
              <a:rPr lang="en-US" sz="2400" b="1">
                <a:solidFill>
                  <a:schemeClr val="tx2"/>
                </a:solidFill>
                <a:latin typeface="Arial" pitchFamily="34" charset="0"/>
              </a:rPr>
              <a:t>ó có 8 học sinh giỏi. 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Arial" pitchFamily="34" charset="0"/>
              </a:rPr>
              <a:t>Hỏi số học sinh giỏi chiếm bao nhiêu phần tr</a:t>
            </a:r>
            <a:r>
              <a:rPr lang="vi-VN" sz="2400" b="1">
                <a:solidFill>
                  <a:schemeClr val="tx2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chemeClr val="tx2"/>
                </a:solidFill>
                <a:latin typeface="Arial" pitchFamily="34" charset="0"/>
              </a:rPr>
              <a:t>m số học sinh cả lớp?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914400" y="3352800"/>
            <a:ext cx="762000" cy="914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pitchFamily="34" charset="0"/>
            </a:endParaRPr>
          </a:p>
        </p:txBody>
      </p:sp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685800" y="0"/>
            <a:ext cx="84582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latin typeface="Arial Black" pitchFamily="34" charset="0"/>
              </a:rPr>
              <a:t>TRÒ CHƠI:</a:t>
            </a:r>
            <a:r>
              <a:rPr lang="en-US" sz="4000">
                <a:latin typeface="Arial" pitchFamily="34" charset="0"/>
              </a:rPr>
              <a:t> </a:t>
            </a:r>
            <a:r>
              <a:rPr lang="en-US" sz="4000" b="1">
                <a:latin typeface="Arial" pitchFamily="34" charset="0"/>
              </a:rPr>
              <a:t>ai nhanh, ai </a:t>
            </a:r>
            <a:r>
              <a:rPr lang="vi-VN" sz="4000" b="1">
                <a:latin typeface="Arial" pitchFamily="34" charset="0"/>
              </a:rPr>
              <a:t>đ</a:t>
            </a:r>
            <a:r>
              <a:rPr lang="en-US" sz="4000" b="1">
                <a:latin typeface="Arial" pitchFamily="34" charset="0"/>
              </a:rPr>
              <a:t>úng.</a:t>
            </a:r>
          </a:p>
        </p:txBody>
      </p:sp>
      <p:sp>
        <p:nvSpPr>
          <p:cNvPr id="32814" name="Text Box 46"/>
          <p:cNvSpPr txBox="1">
            <a:spLocks noChangeArrowheads="1"/>
          </p:cNvSpPr>
          <p:nvPr/>
        </p:nvSpPr>
        <p:spPr bwMode="auto">
          <a:xfrm>
            <a:off x="990600" y="3349625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A. 32%</a:t>
            </a:r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5486400" y="3276600"/>
            <a:ext cx="198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pitchFamily="34" charset="0"/>
              </a:rPr>
              <a:t>B. 25%</a:t>
            </a:r>
          </a:p>
        </p:txBody>
      </p:sp>
      <p:sp>
        <p:nvSpPr>
          <p:cNvPr id="32816" name="Text Box 48"/>
          <p:cNvSpPr txBox="1">
            <a:spLocks noChangeArrowheads="1"/>
          </p:cNvSpPr>
          <p:nvPr/>
        </p:nvSpPr>
        <p:spPr bwMode="auto">
          <a:xfrm>
            <a:off x="1016000" y="5321300"/>
            <a:ext cx="198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pitchFamily="34" charset="0"/>
              </a:rPr>
              <a:t>C. 8%</a:t>
            </a:r>
          </a:p>
        </p:txBody>
      </p:sp>
      <p:sp>
        <p:nvSpPr>
          <p:cNvPr id="32818" name="Text Box 50"/>
          <p:cNvSpPr txBox="1">
            <a:spLocks noChangeArrowheads="1"/>
          </p:cNvSpPr>
          <p:nvPr/>
        </p:nvSpPr>
        <p:spPr bwMode="auto">
          <a:xfrm>
            <a:off x="5562600" y="5334000"/>
            <a:ext cx="198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pitchFamily="34" charset="0"/>
              </a:rPr>
              <a:t>D. 75%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/>
      <p:bldP spid="32776" grpId="0" animBg="1"/>
      <p:bldP spid="32814" grpId="0"/>
      <p:bldP spid="32815" grpId="0"/>
      <p:bldP spid="32816" grpId="0"/>
      <p:bldP spid="328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0" y="1600200"/>
            <a:ext cx="6477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2. Chuyển các phân số sau thành phân số thập phân</a:t>
            </a:r>
            <a:r>
              <a:rPr lang="en-US">
                <a:latin typeface="Arial" pitchFamily="34" charset="0"/>
              </a:rPr>
              <a:t>.</a:t>
            </a:r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17463" y="2667000"/>
          <a:ext cx="1339850" cy="1981200"/>
        </p:xfrm>
        <a:graphic>
          <a:graphicData uri="http://schemas.openxmlformats.org/presentationml/2006/ole">
            <p:oleObj spid="_x0000_s2050" name="Equation" r:id="rId3" imgW="266469" imgH="393359" progId="Equation.3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4208463" y="2743200"/>
          <a:ext cx="1339850" cy="1981200"/>
        </p:xfrm>
        <a:graphic>
          <a:graphicData uri="http://schemas.openxmlformats.org/presentationml/2006/ole">
            <p:oleObj spid="_x0000_s2051" name="Equation" r:id="rId4" imgW="266469" imgH="393359" progId="Equation.3">
              <p:embed/>
            </p:oleObj>
          </a:graphicData>
        </a:graphic>
      </p:graphicFrame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524000" y="297180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graphicFrame>
        <p:nvGraphicFramePr>
          <p:cNvPr id="63503" name="Object 15"/>
          <p:cNvGraphicFramePr>
            <a:graphicFrameLocks noChangeAspect="1"/>
          </p:cNvGraphicFramePr>
          <p:nvPr/>
        </p:nvGraphicFramePr>
        <p:xfrm>
          <a:off x="1371600" y="2667000"/>
          <a:ext cx="1404938" cy="1981200"/>
        </p:xfrm>
        <a:graphic>
          <a:graphicData uri="http://schemas.openxmlformats.org/presentationml/2006/ole">
            <p:oleObj spid="_x0000_s2052" name="Equation" r:id="rId5" imgW="279279" imgH="393529" progId="Equation.3">
              <p:embed/>
            </p:oleObj>
          </a:graphicData>
        </a:graphic>
      </p:graphicFrame>
      <p:sp>
        <p:nvSpPr>
          <p:cNvPr id="2057" name="Text Box 20"/>
          <p:cNvSpPr txBox="1">
            <a:spLocks noChangeArrowheads="1"/>
          </p:cNvSpPr>
          <p:nvPr/>
        </p:nvSpPr>
        <p:spPr bwMode="auto">
          <a:xfrm>
            <a:off x="5486400" y="31242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graphicFrame>
        <p:nvGraphicFramePr>
          <p:cNvPr id="63509" name="Object 21"/>
          <p:cNvGraphicFramePr>
            <a:graphicFrameLocks noChangeAspect="1"/>
          </p:cNvGraphicFramePr>
          <p:nvPr>
            <p:ph idx="1"/>
          </p:nvPr>
        </p:nvGraphicFramePr>
        <p:xfrm>
          <a:off x="5524500" y="2762250"/>
          <a:ext cx="1389063" cy="1955800"/>
        </p:xfrm>
        <a:graphic>
          <a:graphicData uri="http://schemas.openxmlformats.org/presentationml/2006/ole">
            <p:oleObj spid="_x0000_s2053" name="Equation" r:id="rId6" imgW="279279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417"/>
          <p:cNvSpPr txBox="1">
            <a:spLocks noChangeArrowheads="1"/>
          </p:cNvSpPr>
          <p:nvPr/>
        </p:nvSpPr>
        <p:spPr bwMode="auto">
          <a:xfrm>
            <a:off x="457200" y="792163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Tiết 74</a:t>
            </a:r>
            <a:r>
              <a:rPr lang="en-US">
                <a:latin typeface="Arial" pitchFamily="34" charset="0"/>
              </a:rPr>
              <a:t>:</a:t>
            </a:r>
          </a:p>
        </p:txBody>
      </p:sp>
      <p:sp>
        <p:nvSpPr>
          <p:cNvPr id="3079" name="Text Box 418"/>
          <p:cNvSpPr txBox="1">
            <a:spLocks noChangeArrowheads="1"/>
          </p:cNvSpPr>
          <p:nvPr/>
        </p:nvSpPr>
        <p:spPr bwMode="auto">
          <a:xfrm>
            <a:off x="1905000" y="85725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TỈ SỐ PHẦN TRĂM</a:t>
            </a:r>
          </a:p>
        </p:txBody>
      </p:sp>
      <p:graphicFrame>
        <p:nvGraphicFramePr>
          <p:cNvPr id="3074" name="Object 42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3074" name="Equation" r:id="rId3" imgW="435285" imgH="677109" progId="Equation.DSMT4">
              <p:embed/>
            </p:oleObj>
          </a:graphicData>
        </a:graphic>
      </p:graphicFrame>
      <p:sp>
        <p:nvSpPr>
          <p:cNvPr id="3080" name="Text Box 435"/>
          <p:cNvSpPr txBox="1">
            <a:spLocks noChangeArrowheads="1"/>
          </p:cNvSpPr>
          <p:nvPr/>
        </p:nvSpPr>
        <p:spPr bwMode="auto">
          <a:xfrm>
            <a:off x="4083050" y="174625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Toán</a:t>
            </a:r>
          </a:p>
        </p:txBody>
      </p:sp>
      <p:graphicFrame>
        <p:nvGraphicFramePr>
          <p:cNvPr id="3075" name="Object 436"/>
          <p:cNvGraphicFramePr>
            <a:graphicFrameLocks noChangeAspect="1"/>
          </p:cNvGraphicFramePr>
          <p:nvPr/>
        </p:nvGraphicFramePr>
        <p:xfrm>
          <a:off x="4527550" y="3333750"/>
          <a:ext cx="88900" cy="190500"/>
        </p:xfrm>
        <a:graphic>
          <a:graphicData uri="http://schemas.openxmlformats.org/presentationml/2006/ole">
            <p:oleObj spid="_x0000_s3075" name="Equation" r:id="rId4" imgW="88784" imgH="190252" progId="Equation.3">
              <p:embed/>
            </p:oleObj>
          </a:graphicData>
        </a:graphic>
      </p:graphicFrame>
      <p:grpSp>
        <p:nvGrpSpPr>
          <p:cNvPr id="2" name="Group 439"/>
          <p:cNvGrpSpPr>
            <a:grpSpLocks/>
          </p:cNvGrpSpPr>
          <p:nvPr/>
        </p:nvGrpSpPr>
        <p:grpSpPr bwMode="auto">
          <a:xfrm>
            <a:off x="0" y="1981200"/>
            <a:ext cx="8915400" cy="1722438"/>
            <a:chOff x="144" y="768"/>
            <a:chExt cx="5616" cy="1085"/>
          </a:xfrm>
        </p:grpSpPr>
        <p:sp>
          <p:nvSpPr>
            <p:cNvPr id="3082" name="Text Box 419"/>
            <p:cNvSpPr txBox="1">
              <a:spLocks noChangeArrowheads="1"/>
            </p:cNvSpPr>
            <p:nvPr/>
          </p:nvSpPr>
          <p:spPr bwMode="auto">
            <a:xfrm>
              <a:off x="144" y="864"/>
              <a:ext cx="5616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66"/>
                  </a:solidFill>
                  <a:latin typeface="Arial" pitchFamily="34" charset="0"/>
                </a:rPr>
                <a:t>a)</a:t>
              </a:r>
              <a:r>
                <a:rPr lang="en-US" u="sng">
                  <a:solidFill>
                    <a:srgbClr val="FFFF66"/>
                  </a:solidFill>
                  <a:latin typeface="Arial" pitchFamily="34" charset="0"/>
                </a:rPr>
                <a:t>Ví dụ </a:t>
              </a:r>
              <a:r>
                <a:rPr lang="en-US">
                  <a:latin typeface="Arial" pitchFamily="34" charset="0"/>
                </a:rPr>
                <a:t>: Diện tích một v</a:t>
              </a:r>
              <a:r>
                <a:rPr lang="vi-VN">
                  <a:latin typeface="Arial" pitchFamily="34" charset="0"/>
                </a:rPr>
                <a:t>ư</a:t>
              </a:r>
              <a:r>
                <a:rPr lang="en-US">
                  <a:latin typeface="Arial" pitchFamily="34" charset="0"/>
                </a:rPr>
                <a:t>ờn hoa là 100       , trong </a:t>
              </a:r>
              <a:r>
                <a:rPr lang="vi-VN">
                  <a:latin typeface="Arial" pitchFamily="34" charset="0"/>
                </a:rPr>
                <a:t>đ</a:t>
              </a:r>
              <a:r>
                <a:rPr lang="en-US">
                  <a:latin typeface="Arial" pitchFamily="34" charset="0"/>
                </a:rPr>
                <a:t>ó có 25      trồng hoa hồng. Tìm tỉ số của diện tích trồng hoa hồng và diện tích v</a:t>
              </a:r>
              <a:r>
                <a:rPr lang="vi-VN">
                  <a:latin typeface="Arial" pitchFamily="34" charset="0"/>
                </a:rPr>
                <a:t>ư</a:t>
              </a:r>
              <a:r>
                <a:rPr lang="en-US">
                  <a:latin typeface="Arial" pitchFamily="34" charset="0"/>
                </a:rPr>
                <a:t>ờn hoa.</a:t>
              </a:r>
            </a:p>
          </p:txBody>
        </p:sp>
        <p:graphicFrame>
          <p:nvGraphicFramePr>
            <p:cNvPr id="3076" name="Object 437"/>
            <p:cNvGraphicFramePr>
              <a:graphicFrameLocks noChangeAspect="1"/>
            </p:cNvGraphicFramePr>
            <p:nvPr/>
          </p:nvGraphicFramePr>
          <p:xfrm>
            <a:off x="4704" y="768"/>
            <a:ext cx="456" cy="429"/>
          </p:xfrm>
          <a:graphic>
            <a:graphicData uri="http://schemas.openxmlformats.org/presentationml/2006/ole">
              <p:oleObj spid="_x0000_s3076" name="Equation" r:id="rId5" imgW="215713" imgH="203024" progId="Equation.3">
                <p:embed/>
              </p:oleObj>
            </a:graphicData>
          </a:graphic>
        </p:graphicFrame>
        <p:graphicFrame>
          <p:nvGraphicFramePr>
            <p:cNvPr id="3077" name="Object 438"/>
            <p:cNvGraphicFramePr>
              <a:graphicFrameLocks noChangeAspect="1"/>
            </p:cNvGraphicFramePr>
            <p:nvPr/>
          </p:nvGraphicFramePr>
          <p:xfrm>
            <a:off x="1824" y="1056"/>
            <a:ext cx="456" cy="429"/>
          </p:xfrm>
          <a:graphic>
            <a:graphicData uri="http://schemas.openxmlformats.org/presentationml/2006/ole">
              <p:oleObj spid="_x0000_s3077" name="Equation" r:id="rId6" imgW="215713" imgH="203024" progId="Equation.3">
                <p:embed/>
              </p:oleObj>
            </a:graphicData>
          </a:graphic>
        </p:graphicFrame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Toán: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25575" y="4445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TỈ SỐ PHẦN TRĂM</a:t>
            </a:r>
          </a:p>
        </p:txBody>
      </p:sp>
      <p:graphicFrame>
        <p:nvGraphicFramePr>
          <p:cNvPr id="4098" name="Object 1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098" name="Equation" r:id="rId3" imgW="435285" imgH="677109" progId="Equation.DSMT4">
              <p:embed/>
            </p:oleObj>
          </a:graphicData>
        </a:graphic>
      </p:graphicFrame>
      <p:graphicFrame>
        <p:nvGraphicFramePr>
          <p:cNvPr id="54440" name="Group 168"/>
          <p:cNvGraphicFramePr>
            <a:graphicFrameLocks noGrp="1"/>
          </p:cNvGraphicFramePr>
          <p:nvPr/>
        </p:nvGraphicFramePr>
        <p:xfrm>
          <a:off x="2330450" y="1120775"/>
          <a:ext cx="4375150" cy="4572000"/>
        </p:xfrm>
        <a:graphic>
          <a:graphicData uri="http://schemas.openxmlformats.org/drawingml/2006/table">
            <a:tbl>
              <a:tblPr/>
              <a:tblGrid>
                <a:gridCol w="438150"/>
                <a:gridCol w="438150"/>
                <a:gridCol w="434975"/>
                <a:gridCol w="438150"/>
                <a:gridCol w="438150"/>
                <a:gridCol w="438150"/>
                <a:gridCol w="438150"/>
                <a:gridCol w="434975"/>
                <a:gridCol w="438150"/>
                <a:gridCol w="43815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24" name="Text Box 153"/>
          <p:cNvSpPr txBox="1">
            <a:spLocks noChangeArrowheads="1"/>
          </p:cNvSpPr>
          <p:nvPr/>
        </p:nvSpPr>
        <p:spPr bwMode="auto">
          <a:xfrm>
            <a:off x="304800" y="4495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grpSp>
        <p:nvGrpSpPr>
          <p:cNvPr id="4225" name="Group 156"/>
          <p:cNvGrpSpPr>
            <a:grpSpLocks/>
          </p:cNvGrpSpPr>
          <p:nvPr/>
        </p:nvGrpSpPr>
        <p:grpSpPr bwMode="auto">
          <a:xfrm>
            <a:off x="2400300" y="1524000"/>
            <a:ext cx="1198563" cy="646113"/>
            <a:chOff x="1248" y="1402"/>
            <a:chExt cx="755" cy="407"/>
          </a:xfrm>
        </p:grpSpPr>
        <p:sp>
          <p:nvSpPr>
            <p:cNvPr id="4228" name="Text Box 152"/>
            <p:cNvSpPr txBox="1">
              <a:spLocks noChangeArrowheads="1"/>
            </p:cNvSpPr>
            <p:nvPr/>
          </p:nvSpPr>
          <p:spPr bwMode="auto">
            <a:xfrm>
              <a:off x="1248" y="1440"/>
              <a:ext cx="57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6600FF"/>
                  </a:solidFill>
                  <a:latin typeface="Arial" pitchFamily="34" charset="0"/>
                </a:rPr>
                <a:t>25 </a:t>
              </a:r>
            </a:p>
          </p:txBody>
        </p:sp>
        <p:sp>
          <p:nvSpPr>
            <p:cNvPr id="4229" name="Text Box 155"/>
            <p:cNvSpPr txBox="1">
              <a:spLocks noChangeArrowheads="1"/>
            </p:cNvSpPr>
            <p:nvPr/>
          </p:nvSpPr>
          <p:spPr bwMode="auto">
            <a:xfrm>
              <a:off x="1536" y="1402"/>
              <a:ext cx="46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6600FF"/>
                  </a:solidFill>
                  <a:latin typeface="Arial" pitchFamily="34" charset="0"/>
                </a:rPr>
                <a:t>m</a:t>
              </a:r>
              <a:r>
                <a:rPr lang="en-US" sz="3600" baseline="30000">
                  <a:solidFill>
                    <a:srgbClr val="6600FF"/>
                  </a:solidFill>
                  <a:latin typeface="Arial" pitchFamily="34" charset="0"/>
                </a:rPr>
                <a:t>2</a:t>
              </a:r>
              <a:endParaRPr lang="en-US" sz="3600">
                <a:solidFill>
                  <a:srgbClr val="6600FF"/>
                </a:solidFill>
                <a:latin typeface="Arial" pitchFamily="34" charset="0"/>
              </a:endParaRPr>
            </a:p>
          </p:txBody>
        </p:sp>
      </p:grpSp>
      <p:sp>
        <p:nvSpPr>
          <p:cNvPr id="54433" name="Text Box 161"/>
          <p:cNvSpPr txBox="1">
            <a:spLocks noChangeArrowheads="1"/>
          </p:cNvSpPr>
          <p:nvPr/>
        </p:nvSpPr>
        <p:spPr bwMode="auto">
          <a:xfrm>
            <a:off x="0" y="587375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	Tìm tỷ số của diện tích trồng hoa hồng và diện tích v</a:t>
            </a:r>
            <a:r>
              <a:rPr lang="vi-VN">
                <a:latin typeface="Arial" pitchFamily="34" charset="0"/>
              </a:rPr>
              <a:t>ư</a:t>
            </a:r>
            <a:r>
              <a:rPr lang="en-US">
                <a:latin typeface="Arial" pitchFamily="34" charset="0"/>
              </a:rPr>
              <a:t>ờn hoa?</a:t>
            </a:r>
          </a:p>
        </p:txBody>
      </p:sp>
      <p:sp>
        <p:nvSpPr>
          <p:cNvPr id="4227" name="Text Box 169"/>
          <p:cNvSpPr txBox="1">
            <a:spLocks noChangeArrowheads="1"/>
          </p:cNvSpPr>
          <p:nvPr/>
        </p:nvSpPr>
        <p:spPr bwMode="auto">
          <a:xfrm>
            <a:off x="4117975" y="530225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FF"/>
                </a:solidFill>
                <a:latin typeface="Arial" pitchFamily="34" charset="0"/>
              </a:rPr>
              <a:t>10m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4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4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57200" y="76200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Tiết 74</a:t>
            </a:r>
            <a:r>
              <a:rPr lang="en-US">
                <a:latin typeface="Arial" pitchFamily="34" charset="0"/>
              </a:rPr>
              <a:t>: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1066800" y="835025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TỈ SỐ PHẦN TRĂM</a:t>
            </a:r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122" name="Equation" r:id="rId3" imgW="435285" imgH="677109" progId="Equation.DSMT4">
              <p:embed/>
            </p:oleObj>
          </a:graphicData>
        </a:graphic>
      </p:graphicFrame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657600" y="250825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Toán</a:t>
            </a: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681038" y="18288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latin typeface="Arial" pitchFamily="34" charset="0"/>
              </a:rPr>
              <a:t>25 : 100</a:t>
            </a: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2814638" y="18288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hay</a:t>
            </a:r>
          </a:p>
        </p:txBody>
      </p:sp>
      <p:graphicFrame>
        <p:nvGraphicFramePr>
          <p:cNvPr id="60440" name="Object 24"/>
          <p:cNvGraphicFramePr>
            <a:graphicFrameLocks noChangeAspect="1"/>
          </p:cNvGraphicFramePr>
          <p:nvPr/>
        </p:nvGraphicFramePr>
        <p:xfrm>
          <a:off x="4033838" y="1524000"/>
          <a:ext cx="919162" cy="1295400"/>
        </p:xfrm>
        <a:graphic>
          <a:graphicData uri="http://schemas.openxmlformats.org/presentationml/2006/ole">
            <p:oleObj spid="_x0000_s5123" name="Equation" r:id="rId4" imgW="279279" imgH="393529" progId="Equation.3">
              <p:embed/>
            </p:oleObj>
          </a:graphicData>
        </a:graphic>
      </p:graphicFrame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3003550"/>
            <a:ext cx="4984750" cy="1295400"/>
            <a:chOff x="0" y="1892"/>
            <a:chExt cx="3140" cy="816"/>
          </a:xfrm>
        </p:grpSpPr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0" y="2112"/>
              <a:ext cx="9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Arial" pitchFamily="34" charset="0"/>
                </a:rPr>
                <a:t>Ta viết:</a:t>
              </a:r>
            </a:p>
          </p:txBody>
        </p:sp>
        <p:grpSp>
          <p:nvGrpSpPr>
            <p:cNvPr id="5134" name="Group 26"/>
            <p:cNvGrpSpPr>
              <a:grpSpLocks/>
            </p:cNvGrpSpPr>
            <p:nvPr/>
          </p:nvGrpSpPr>
          <p:grpSpPr bwMode="auto">
            <a:xfrm>
              <a:off x="1200" y="1892"/>
              <a:ext cx="1940" cy="816"/>
              <a:chOff x="1200" y="2552"/>
              <a:chExt cx="1940" cy="816"/>
            </a:xfrm>
          </p:grpSpPr>
          <p:sp>
            <p:nvSpPr>
              <p:cNvPr id="5135" name="Text Box 14"/>
              <p:cNvSpPr txBox="1">
                <a:spLocks noChangeArrowheads="1"/>
              </p:cNvSpPr>
              <p:nvPr/>
            </p:nvSpPr>
            <p:spPr bwMode="auto">
              <a:xfrm>
                <a:off x="1884" y="2742"/>
                <a:ext cx="125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Arial" pitchFamily="34" charset="0"/>
                  </a:rPr>
                  <a:t> </a:t>
                </a:r>
                <a:r>
                  <a:rPr lang="en-US" sz="3600">
                    <a:solidFill>
                      <a:schemeClr val="bg1"/>
                    </a:solidFill>
                    <a:latin typeface="Arial" pitchFamily="34" charset="0"/>
                  </a:rPr>
                  <a:t>= 25%</a:t>
                </a:r>
              </a:p>
            </p:txBody>
          </p:sp>
          <p:graphicFrame>
            <p:nvGraphicFramePr>
              <p:cNvPr id="5124" name="Object 25"/>
              <p:cNvGraphicFramePr>
                <a:graphicFrameLocks noChangeAspect="1"/>
              </p:cNvGraphicFramePr>
              <p:nvPr/>
            </p:nvGraphicFramePr>
            <p:xfrm>
              <a:off x="1200" y="2552"/>
              <a:ext cx="579" cy="816"/>
            </p:xfrm>
            <a:graphic>
              <a:graphicData uri="http://schemas.openxmlformats.org/presentationml/2006/ole">
                <p:oleObj spid="_x0000_s5124" name="Equation" r:id="rId5" imgW="279279" imgH="393529" progId="Equation.3">
                  <p:embed/>
                </p:oleObj>
              </a:graphicData>
            </a:graphic>
          </p:graphicFrame>
        </p:grpSp>
      </p:grp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0" y="4419600"/>
            <a:ext cx="571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Đọc là: </a:t>
            </a:r>
            <a:r>
              <a:rPr lang="en-US" sz="2800">
                <a:latin typeface="Arial" pitchFamily="34" charset="0"/>
              </a:rPr>
              <a:t>Hai m</a:t>
            </a:r>
            <a:r>
              <a:rPr lang="vi-VN" sz="2800">
                <a:latin typeface="Arial" pitchFamily="34" charset="0"/>
              </a:rPr>
              <a:t>ươ</a:t>
            </a:r>
            <a:r>
              <a:rPr lang="en-US" sz="2800">
                <a:latin typeface="Arial" pitchFamily="34" charset="0"/>
              </a:rPr>
              <a:t>i l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 phần tr</a:t>
            </a:r>
            <a:r>
              <a:rPr lang="vi-VN" sz="2800">
                <a:latin typeface="Arial" pitchFamily="34" charset="0"/>
              </a:rPr>
              <a:t>ă</a:t>
            </a:r>
            <a:r>
              <a:rPr lang="en-US" sz="2800">
                <a:latin typeface="Arial" pitchFamily="34" charset="0"/>
              </a:rPr>
              <a:t>m</a:t>
            </a:r>
            <a:r>
              <a:rPr lang="en-US" sz="2800" b="1">
                <a:latin typeface="Arial" pitchFamily="34" charset="0"/>
              </a:rPr>
              <a:t>.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0" y="518160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Ta nói: Tỉ số phần tr</a:t>
            </a:r>
            <a:r>
              <a:rPr lang="vi-VN" sz="2800" b="1">
                <a:latin typeface="Arial" pitchFamily="34" charset="0"/>
              </a:rPr>
              <a:t>ă</a:t>
            </a:r>
            <a:r>
              <a:rPr lang="en-US" sz="2800" b="1">
                <a:latin typeface="Arial" pitchFamily="34" charset="0"/>
              </a:rPr>
              <a:t>m của diện tích trồng hoa hồng và diện v</a:t>
            </a:r>
            <a:r>
              <a:rPr lang="vi-VN" sz="2800" b="1">
                <a:latin typeface="Arial" pitchFamily="34" charset="0"/>
              </a:rPr>
              <a:t>ư</a:t>
            </a:r>
            <a:r>
              <a:rPr lang="en-US" sz="2800" b="1">
                <a:latin typeface="Arial" pitchFamily="34" charset="0"/>
              </a:rPr>
              <a:t>ờn hoa là 25%; hoặc: Diện tích trồng hoa hồng chiếm 25% diện tích v</a:t>
            </a:r>
            <a:r>
              <a:rPr lang="vi-VN" sz="2800" b="1">
                <a:latin typeface="Arial" pitchFamily="34" charset="0"/>
              </a:rPr>
              <a:t>ư</a:t>
            </a:r>
            <a:r>
              <a:rPr lang="en-US" sz="2800" b="1">
                <a:latin typeface="Arial" pitchFamily="34" charset="0"/>
              </a:rPr>
              <a:t>ờn hoa.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8" grpId="0"/>
      <p:bldP spid="60438" grpId="0"/>
      <p:bldP spid="60443" grpId="0"/>
      <p:bldP spid="604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" y="62865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Tiết 74</a:t>
            </a:r>
            <a:r>
              <a:rPr lang="en-US">
                <a:latin typeface="Arial" pitchFamily="34" charset="0"/>
              </a:rPr>
              <a:t>: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66800" y="78105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TỈ SỐ PHẦN TRĂM</a:t>
            </a:r>
          </a:p>
        </p:txBody>
      </p:sp>
      <p:graphicFrame>
        <p:nvGraphicFramePr>
          <p:cNvPr id="6146" name="Object 8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6146" name="Equation" r:id="rId3" imgW="435285" imgH="677109" progId="Equation.DSMT4">
              <p:embed/>
            </p:oleObj>
          </a:graphicData>
        </a:graphic>
      </p:graphicFrame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0" y="3022600"/>
            <a:ext cx="91440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66"/>
                </a:solidFill>
                <a:latin typeface="Arial" pitchFamily="34" charset="0"/>
              </a:rPr>
              <a:t>Câu hỏi: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FFFF66"/>
                </a:solidFill>
                <a:latin typeface="Arial" pitchFamily="34" charset="0"/>
              </a:rPr>
              <a:t> Viết tỉ số của số học sinh giỏi và số học sinh toàn tr</a:t>
            </a:r>
            <a:r>
              <a:rPr lang="vi-VN">
                <a:solidFill>
                  <a:srgbClr val="FFFF66"/>
                </a:solidFill>
                <a:latin typeface="Arial" pitchFamily="34" charset="0"/>
              </a:rPr>
              <a:t>ư</a:t>
            </a:r>
            <a:r>
              <a:rPr lang="en-US">
                <a:solidFill>
                  <a:srgbClr val="FFFF66"/>
                </a:solidFill>
                <a:latin typeface="Arial" pitchFamily="34" charset="0"/>
              </a:rPr>
              <a:t>ờng.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FFFF66"/>
                </a:solidFill>
                <a:latin typeface="Arial" pitchFamily="34" charset="0"/>
              </a:rPr>
              <a:t> Đổi thành phân số thập phân có mẫu là 100.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FFFF66"/>
                </a:solidFill>
                <a:latin typeface="Arial" pitchFamily="34" charset="0"/>
              </a:rPr>
              <a:t> Viết thành tỉ số phần tr</a:t>
            </a:r>
            <a:r>
              <a:rPr lang="vi-VN">
                <a:solidFill>
                  <a:srgbClr val="FFFF66"/>
                </a:solidFill>
                <a:latin typeface="Arial" pitchFamily="34" charset="0"/>
              </a:rPr>
              <a:t>ă</a:t>
            </a:r>
            <a:r>
              <a:rPr lang="en-US">
                <a:solidFill>
                  <a:srgbClr val="FFFF66"/>
                </a:solidFill>
                <a:latin typeface="Arial" pitchFamily="34" charset="0"/>
              </a:rPr>
              <a:t>m.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b="1">
              <a:solidFill>
                <a:srgbClr val="FFFF66"/>
              </a:solidFill>
              <a:latin typeface="Arial" pitchFamily="34" charset="0"/>
            </a:endParaRPr>
          </a:p>
        </p:txBody>
      </p:sp>
      <p:sp>
        <p:nvSpPr>
          <p:cNvPr id="6150" name="Text Box 22"/>
          <p:cNvSpPr txBox="1">
            <a:spLocks noChangeArrowheads="1"/>
          </p:cNvSpPr>
          <p:nvPr/>
        </p:nvSpPr>
        <p:spPr bwMode="auto">
          <a:xfrm>
            <a:off x="1295400" y="1668463"/>
            <a:ext cx="6477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6151" name="Text Box 23"/>
          <p:cNvSpPr txBox="1">
            <a:spLocks noChangeArrowheads="1"/>
          </p:cNvSpPr>
          <p:nvPr/>
        </p:nvSpPr>
        <p:spPr bwMode="auto">
          <a:xfrm>
            <a:off x="609600" y="1466850"/>
            <a:ext cx="8534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pitchFamily="34" charset="0"/>
              </a:rPr>
              <a:t>VD2: </a:t>
            </a:r>
            <a:r>
              <a:rPr lang="en-US" sz="2800" b="1" i="1">
                <a:latin typeface="Arial" pitchFamily="34" charset="0"/>
              </a:rPr>
              <a:t>Một tr</a:t>
            </a:r>
            <a:r>
              <a:rPr lang="vi-VN" sz="2800" b="1" i="1">
                <a:latin typeface="Arial" pitchFamily="34" charset="0"/>
              </a:rPr>
              <a:t>ư</a:t>
            </a:r>
            <a:r>
              <a:rPr lang="en-US" sz="2800" b="1" i="1">
                <a:latin typeface="Arial" pitchFamily="34" charset="0"/>
              </a:rPr>
              <a:t>ờng có 400 học sinh, trong </a:t>
            </a:r>
            <a:r>
              <a:rPr lang="vi-VN" sz="2800" b="1" i="1">
                <a:latin typeface="Arial" pitchFamily="34" charset="0"/>
              </a:rPr>
              <a:t>đ</a:t>
            </a:r>
            <a:r>
              <a:rPr lang="en-US" sz="2800" b="1" i="1">
                <a:latin typeface="Arial" pitchFamily="34" charset="0"/>
              </a:rPr>
              <a:t>ó có 80 học sinh giỏi. Tìm tỷ số của học sinh giỏi và số học sinh toàn tr</a:t>
            </a:r>
            <a:r>
              <a:rPr lang="vi-VN" sz="2800" b="1" i="1">
                <a:latin typeface="Arial" pitchFamily="34" charset="0"/>
              </a:rPr>
              <a:t>ư</a:t>
            </a:r>
            <a:r>
              <a:rPr lang="en-US" sz="2800" b="1" i="1">
                <a:latin typeface="Arial" pitchFamily="34" charset="0"/>
              </a:rPr>
              <a:t>ờng.</a:t>
            </a:r>
            <a:endParaRPr lang="en-US" sz="2800" i="1">
              <a:latin typeface="Arial" pitchFamily="34" charset="0"/>
            </a:endParaRPr>
          </a:p>
        </p:txBody>
      </p:sp>
      <p:sp>
        <p:nvSpPr>
          <p:cNvPr id="6152" name="Text Box 24"/>
          <p:cNvSpPr txBox="1">
            <a:spLocks noChangeArrowheads="1"/>
          </p:cNvSpPr>
          <p:nvPr/>
        </p:nvSpPr>
        <p:spPr bwMode="auto">
          <a:xfrm>
            <a:off x="4140200" y="250825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Toán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57200" y="100965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Tiết 74</a:t>
            </a:r>
            <a:r>
              <a:rPr lang="en-US">
                <a:latin typeface="Arial" pitchFamily="34" charset="0"/>
              </a:rPr>
              <a:t>: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1066800" y="116205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TỈ SỐ PHẦN TRĂM</a:t>
            </a: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7170" name="Equation" r:id="rId3" imgW="435285" imgH="677109" progId="Equation.DSMT4">
              <p:embed/>
            </p:oleObj>
          </a:graphicData>
        </a:graphic>
      </p:graphicFrame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0" y="5334000"/>
            <a:ext cx="8475663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folHlink"/>
                </a:solidFill>
                <a:latin typeface="Arial" pitchFamily="34" charset="0"/>
              </a:rPr>
              <a:t>Tỉ số phần tr</a:t>
            </a:r>
            <a:r>
              <a:rPr lang="vi-VN">
                <a:solidFill>
                  <a:schemeClr val="folHlink"/>
                </a:solidFill>
                <a:latin typeface="Arial" pitchFamily="34" charset="0"/>
              </a:rPr>
              <a:t>ă</a:t>
            </a:r>
            <a:r>
              <a:rPr lang="en-US">
                <a:solidFill>
                  <a:schemeClr val="folHlink"/>
                </a:solidFill>
                <a:latin typeface="Arial" pitchFamily="34" charset="0"/>
              </a:rPr>
              <a:t>m của số học sinh giỏi và số học sinh toàn tr</a:t>
            </a:r>
            <a:r>
              <a:rPr lang="vi-VN">
                <a:solidFill>
                  <a:schemeClr val="folHlink"/>
                </a:solidFill>
                <a:latin typeface="Arial" pitchFamily="34" charset="0"/>
              </a:rPr>
              <a:t>ư</a:t>
            </a:r>
            <a:r>
              <a:rPr lang="en-US">
                <a:solidFill>
                  <a:schemeClr val="folHlink"/>
                </a:solidFill>
                <a:latin typeface="Arial" pitchFamily="34" charset="0"/>
              </a:rPr>
              <a:t>ờng là 20%, hoặc: Số học sinh giỏi chiếm 20% số học sinh toàn tr</a:t>
            </a:r>
            <a:r>
              <a:rPr lang="vi-VN">
                <a:solidFill>
                  <a:schemeClr val="folHlink"/>
                </a:solidFill>
                <a:latin typeface="Arial" pitchFamily="34" charset="0"/>
              </a:rPr>
              <a:t>ư</a:t>
            </a:r>
            <a:r>
              <a:rPr lang="en-US">
                <a:solidFill>
                  <a:schemeClr val="folHlink"/>
                </a:solidFill>
                <a:latin typeface="Arial" pitchFamily="34" charset="0"/>
              </a:rPr>
              <a:t>ờng.</a:t>
            </a:r>
            <a:r>
              <a:rPr lang="en-US">
                <a:latin typeface="Arial" pitchFamily="34" charset="0"/>
              </a:rPr>
              <a:t> </a:t>
            </a:r>
          </a:p>
          <a:p>
            <a:endParaRPr lang="en-US">
              <a:latin typeface="Arial" pitchFamily="34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801688" y="348615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4140200" y="250825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Toán</a:t>
            </a:r>
          </a:p>
        </p:txBody>
      </p:sp>
      <p:sp>
        <p:nvSpPr>
          <p:cNvPr id="7178" name="Text Box 14"/>
          <p:cNvSpPr txBox="1">
            <a:spLocks noChangeArrowheads="1"/>
          </p:cNvSpPr>
          <p:nvPr/>
        </p:nvSpPr>
        <p:spPr bwMode="auto">
          <a:xfrm>
            <a:off x="0" y="19812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folHlink"/>
                </a:solidFill>
                <a:latin typeface="Arial" pitchFamily="34" charset="0"/>
              </a:rPr>
              <a:t>Tỉ số của học sinh giỏi và số học sinh toàn tr</a:t>
            </a:r>
            <a:r>
              <a:rPr lang="vi-VN">
                <a:solidFill>
                  <a:schemeClr val="folHlink"/>
                </a:solidFill>
                <a:latin typeface="Arial" pitchFamily="34" charset="0"/>
              </a:rPr>
              <a:t>ư</a:t>
            </a:r>
            <a:r>
              <a:rPr lang="en-US">
                <a:solidFill>
                  <a:schemeClr val="folHlink"/>
                </a:solidFill>
                <a:latin typeface="Arial" pitchFamily="34" charset="0"/>
              </a:rPr>
              <a:t>ờng là:</a:t>
            </a:r>
            <a:endParaRPr lang="en-US">
              <a:latin typeface="Arial" pitchFamily="34" charset="0"/>
            </a:endParaRP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0" y="32766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Arial" pitchFamily="34" charset="0"/>
              </a:rPr>
              <a:t>80 : 400</a:t>
            </a:r>
          </a:p>
        </p:txBody>
      </p:sp>
      <p:graphicFrame>
        <p:nvGraphicFramePr>
          <p:cNvPr id="59408" name="Object 16"/>
          <p:cNvGraphicFramePr>
            <a:graphicFrameLocks noChangeAspect="1"/>
          </p:cNvGraphicFramePr>
          <p:nvPr/>
        </p:nvGraphicFramePr>
        <p:xfrm>
          <a:off x="3352800" y="2819400"/>
          <a:ext cx="1295400" cy="1371600"/>
        </p:xfrm>
        <a:graphic>
          <a:graphicData uri="http://schemas.openxmlformats.org/presentationml/2006/ole">
            <p:oleObj spid="_x0000_s7171" name="Equation" r:id="rId4" imgW="215806" imgH="228501" progId="Equation.3">
              <p:embed/>
            </p:oleObj>
          </a:graphicData>
        </a:graphic>
      </p:graphicFrame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2090738" y="3205163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Arial" pitchFamily="34" charset="0"/>
              </a:rPr>
              <a:t>hay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0" y="3986213"/>
            <a:ext cx="7391400" cy="1323975"/>
            <a:chOff x="0" y="2511"/>
            <a:chExt cx="4656" cy="834"/>
          </a:xfrm>
        </p:grpSpPr>
        <p:sp>
          <p:nvSpPr>
            <p:cNvPr id="7182" name="Text Box 18"/>
            <p:cNvSpPr txBox="1">
              <a:spLocks noChangeArrowheads="1"/>
            </p:cNvSpPr>
            <p:nvPr/>
          </p:nvSpPr>
          <p:spPr bwMode="auto">
            <a:xfrm>
              <a:off x="0" y="2688"/>
              <a:ext cx="46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folHlink"/>
                  </a:solidFill>
                  <a:latin typeface="Arial" pitchFamily="34" charset="0"/>
                </a:rPr>
                <a:t>Ta có: </a:t>
              </a:r>
              <a:endParaRPr lang="en-US">
                <a:latin typeface="Arial" pitchFamily="34" charset="0"/>
              </a:endParaRPr>
            </a:p>
          </p:txBody>
        </p:sp>
        <p:graphicFrame>
          <p:nvGraphicFramePr>
            <p:cNvPr id="7172" name="Object 19"/>
            <p:cNvGraphicFramePr>
              <a:graphicFrameLocks noChangeAspect="1"/>
            </p:cNvGraphicFramePr>
            <p:nvPr/>
          </p:nvGraphicFramePr>
          <p:xfrm>
            <a:off x="789" y="2511"/>
            <a:ext cx="3657" cy="834"/>
          </p:xfrm>
          <a:graphic>
            <a:graphicData uri="http://schemas.openxmlformats.org/presentationml/2006/ole">
              <p:oleObj spid="_x0000_s7172" name="Equation" r:id="rId5" imgW="1726451" imgH="393529" progId="Equation.3">
                <p:embed/>
              </p:oleObj>
            </a:graphicData>
          </a:graphic>
        </p:graphicFrame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/>
      <p:bldP spid="59407" grpId="0"/>
      <p:bldP spid="594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7200" y="62865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Tiết 74</a:t>
            </a:r>
            <a:r>
              <a:rPr lang="en-US">
                <a:latin typeface="Arial" pitchFamily="34" charset="0"/>
              </a:rPr>
              <a:t>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57400" y="7620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TỈ SỐ PHẦN TRĂM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8194" name="Equation" r:id="rId3" imgW="435285" imgH="677109" progId="Equation.DSMT4">
              <p:embed/>
            </p:oleObj>
          </a:graphicData>
        </a:graphic>
      </p:graphicFrame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327025" y="28876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140200" y="155575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Toán</a:t>
            </a: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1524000" y="1397000"/>
            <a:ext cx="6096000" cy="3770313"/>
            <a:chOff x="960" y="880"/>
            <a:chExt cx="3840" cy="2375"/>
          </a:xfrm>
        </p:grpSpPr>
        <p:sp>
          <p:nvSpPr>
            <p:cNvPr id="8200" name="Rectangle 32"/>
            <p:cNvSpPr>
              <a:spLocks noChangeArrowheads="1"/>
            </p:cNvSpPr>
            <p:nvPr/>
          </p:nvSpPr>
          <p:spPr bwMode="auto">
            <a:xfrm>
              <a:off x="3840" y="24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01" name="Rectangle 31"/>
            <p:cNvSpPr>
              <a:spLocks noChangeArrowheads="1"/>
            </p:cNvSpPr>
            <p:nvPr/>
          </p:nvSpPr>
          <p:spPr bwMode="auto">
            <a:xfrm>
              <a:off x="2880" y="24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02" name="Rectangle 30"/>
            <p:cNvSpPr>
              <a:spLocks noChangeArrowheads="1"/>
            </p:cNvSpPr>
            <p:nvPr/>
          </p:nvSpPr>
          <p:spPr bwMode="auto">
            <a:xfrm>
              <a:off x="1920" y="24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03" name="Rectangle 29"/>
            <p:cNvSpPr>
              <a:spLocks noChangeArrowheads="1"/>
            </p:cNvSpPr>
            <p:nvPr/>
          </p:nvSpPr>
          <p:spPr bwMode="auto">
            <a:xfrm>
              <a:off x="960" y="24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04" name="Rectangle 28"/>
            <p:cNvSpPr>
              <a:spLocks noChangeArrowheads="1"/>
            </p:cNvSpPr>
            <p:nvPr/>
          </p:nvSpPr>
          <p:spPr bwMode="auto">
            <a:xfrm>
              <a:off x="3840" y="20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05" name="Rectangle 27"/>
            <p:cNvSpPr>
              <a:spLocks noChangeArrowheads="1"/>
            </p:cNvSpPr>
            <p:nvPr/>
          </p:nvSpPr>
          <p:spPr bwMode="auto">
            <a:xfrm>
              <a:off x="2880" y="20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06" name="Rectangle 26"/>
            <p:cNvSpPr>
              <a:spLocks noChangeArrowheads="1"/>
            </p:cNvSpPr>
            <p:nvPr/>
          </p:nvSpPr>
          <p:spPr bwMode="auto">
            <a:xfrm>
              <a:off x="1920" y="20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07" name="Rectangle 25"/>
            <p:cNvSpPr>
              <a:spLocks noChangeArrowheads="1"/>
            </p:cNvSpPr>
            <p:nvPr/>
          </p:nvSpPr>
          <p:spPr bwMode="auto">
            <a:xfrm>
              <a:off x="960" y="20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08" name="Rectangle 24"/>
            <p:cNvSpPr>
              <a:spLocks noChangeArrowheads="1"/>
            </p:cNvSpPr>
            <p:nvPr/>
          </p:nvSpPr>
          <p:spPr bwMode="auto">
            <a:xfrm>
              <a:off x="3840" y="16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09" name="Rectangle 23"/>
            <p:cNvSpPr>
              <a:spLocks noChangeArrowheads="1"/>
            </p:cNvSpPr>
            <p:nvPr/>
          </p:nvSpPr>
          <p:spPr bwMode="auto">
            <a:xfrm>
              <a:off x="2880" y="16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10" name="Rectangle 22"/>
            <p:cNvSpPr>
              <a:spLocks noChangeArrowheads="1"/>
            </p:cNvSpPr>
            <p:nvPr/>
          </p:nvSpPr>
          <p:spPr bwMode="auto">
            <a:xfrm>
              <a:off x="1920" y="16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11" name="Rectangle 21"/>
            <p:cNvSpPr>
              <a:spLocks noChangeArrowheads="1"/>
            </p:cNvSpPr>
            <p:nvPr/>
          </p:nvSpPr>
          <p:spPr bwMode="auto">
            <a:xfrm>
              <a:off x="960" y="16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3840" y="12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13" name="Rectangle 19"/>
            <p:cNvSpPr>
              <a:spLocks noChangeArrowheads="1"/>
            </p:cNvSpPr>
            <p:nvPr/>
          </p:nvSpPr>
          <p:spPr bwMode="auto">
            <a:xfrm>
              <a:off x="2880" y="12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14" name="Rectangle 18"/>
            <p:cNvSpPr>
              <a:spLocks noChangeArrowheads="1"/>
            </p:cNvSpPr>
            <p:nvPr/>
          </p:nvSpPr>
          <p:spPr bwMode="auto">
            <a:xfrm>
              <a:off x="1920" y="12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15" name="Rectangle 17"/>
            <p:cNvSpPr>
              <a:spLocks noChangeArrowheads="1"/>
            </p:cNvSpPr>
            <p:nvPr/>
          </p:nvSpPr>
          <p:spPr bwMode="auto">
            <a:xfrm>
              <a:off x="960" y="1280"/>
              <a:ext cx="96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>
                <a:latin typeface="Arial" pitchFamily="34" charset="0"/>
              </a:endParaRPr>
            </a:p>
          </p:txBody>
        </p:sp>
        <p:sp>
          <p:nvSpPr>
            <p:cNvPr id="8216" name="Rectangle 16" descr="Light downward diagonal"/>
            <p:cNvSpPr>
              <a:spLocks noChangeArrowheads="1"/>
            </p:cNvSpPr>
            <p:nvPr/>
          </p:nvSpPr>
          <p:spPr bwMode="auto">
            <a:xfrm>
              <a:off x="3840" y="880"/>
              <a:ext cx="960" cy="400"/>
            </a:xfrm>
            <a:prstGeom prst="rect">
              <a:avLst/>
            </a:prstGeom>
            <a:pattFill prst="ltDnDiag">
              <a:fgClr>
                <a:schemeClr val="bg1"/>
              </a:fgClr>
              <a:bgClr>
                <a:schemeClr val="accent2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 b="1">
                  <a:solidFill>
                    <a:schemeClr val="bg1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8217" name="Rectangle 15" descr="Light downward diagonal"/>
            <p:cNvSpPr>
              <a:spLocks noChangeArrowheads="1"/>
            </p:cNvSpPr>
            <p:nvPr/>
          </p:nvSpPr>
          <p:spPr bwMode="auto">
            <a:xfrm>
              <a:off x="2880" y="880"/>
              <a:ext cx="960" cy="400"/>
            </a:xfrm>
            <a:prstGeom prst="rect">
              <a:avLst/>
            </a:prstGeom>
            <a:pattFill prst="ltDnDiag">
              <a:fgClr>
                <a:schemeClr val="bg1"/>
              </a:fgClr>
              <a:bgClr>
                <a:schemeClr val="accent2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 b="1">
                  <a:solidFill>
                    <a:schemeClr val="bg1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8218" name="Rectangle 14" descr="Light downward diagonal"/>
            <p:cNvSpPr>
              <a:spLocks noChangeArrowheads="1"/>
            </p:cNvSpPr>
            <p:nvPr/>
          </p:nvSpPr>
          <p:spPr bwMode="auto">
            <a:xfrm>
              <a:off x="1920" y="880"/>
              <a:ext cx="960" cy="400"/>
            </a:xfrm>
            <a:prstGeom prst="rect">
              <a:avLst/>
            </a:prstGeom>
            <a:pattFill prst="ltDnDiag">
              <a:fgClr>
                <a:schemeClr val="bg1"/>
              </a:fgClr>
              <a:bgClr>
                <a:schemeClr val="accent2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 b="1">
                  <a:solidFill>
                    <a:schemeClr val="bg1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8219" name="Rectangle 13" descr="Light downward diagonal"/>
            <p:cNvSpPr>
              <a:spLocks noChangeArrowheads="1"/>
            </p:cNvSpPr>
            <p:nvPr/>
          </p:nvSpPr>
          <p:spPr bwMode="auto">
            <a:xfrm>
              <a:off x="960" y="880"/>
              <a:ext cx="960" cy="400"/>
            </a:xfrm>
            <a:prstGeom prst="rect">
              <a:avLst/>
            </a:prstGeom>
            <a:pattFill prst="ltDnDiag">
              <a:fgClr>
                <a:schemeClr val="bg1"/>
              </a:fgClr>
              <a:bgClr>
                <a:schemeClr val="accent2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 b="1">
                  <a:solidFill>
                    <a:schemeClr val="bg1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8220" name="Line 33"/>
            <p:cNvSpPr>
              <a:spLocks noChangeShapeType="1"/>
            </p:cNvSpPr>
            <p:nvPr/>
          </p:nvSpPr>
          <p:spPr bwMode="auto">
            <a:xfrm>
              <a:off x="960" y="880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34"/>
            <p:cNvSpPr>
              <a:spLocks noChangeShapeType="1"/>
            </p:cNvSpPr>
            <p:nvPr/>
          </p:nvSpPr>
          <p:spPr bwMode="auto">
            <a:xfrm>
              <a:off x="960" y="1280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35"/>
            <p:cNvSpPr>
              <a:spLocks noChangeShapeType="1"/>
            </p:cNvSpPr>
            <p:nvPr/>
          </p:nvSpPr>
          <p:spPr bwMode="auto">
            <a:xfrm>
              <a:off x="960" y="1680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Line 36"/>
            <p:cNvSpPr>
              <a:spLocks noChangeShapeType="1"/>
            </p:cNvSpPr>
            <p:nvPr/>
          </p:nvSpPr>
          <p:spPr bwMode="auto">
            <a:xfrm>
              <a:off x="960" y="2080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Line 37"/>
            <p:cNvSpPr>
              <a:spLocks noChangeShapeType="1"/>
            </p:cNvSpPr>
            <p:nvPr/>
          </p:nvSpPr>
          <p:spPr bwMode="auto">
            <a:xfrm>
              <a:off x="960" y="2480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38"/>
            <p:cNvSpPr>
              <a:spLocks noChangeShapeType="1"/>
            </p:cNvSpPr>
            <p:nvPr/>
          </p:nvSpPr>
          <p:spPr bwMode="auto">
            <a:xfrm>
              <a:off x="960" y="2880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39"/>
            <p:cNvSpPr>
              <a:spLocks noChangeShapeType="1"/>
            </p:cNvSpPr>
            <p:nvPr/>
          </p:nvSpPr>
          <p:spPr bwMode="auto">
            <a:xfrm>
              <a:off x="960" y="880"/>
              <a:ext cx="0" cy="20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Line 40"/>
            <p:cNvSpPr>
              <a:spLocks noChangeShapeType="1"/>
            </p:cNvSpPr>
            <p:nvPr/>
          </p:nvSpPr>
          <p:spPr bwMode="auto">
            <a:xfrm>
              <a:off x="1920" y="880"/>
              <a:ext cx="0" cy="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Line 41"/>
            <p:cNvSpPr>
              <a:spLocks noChangeShapeType="1"/>
            </p:cNvSpPr>
            <p:nvPr/>
          </p:nvSpPr>
          <p:spPr bwMode="auto">
            <a:xfrm>
              <a:off x="2880" y="880"/>
              <a:ext cx="0" cy="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9" name="Line 42"/>
            <p:cNvSpPr>
              <a:spLocks noChangeShapeType="1"/>
            </p:cNvSpPr>
            <p:nvPr/>
          </p:nvSpPr>
          <p:spPr bwMode="auto">
            <a:xfrm>
              <a:off x="3840" y="880"/>
              <a:ext cx="0" cy="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Line 43"/>
            <p:cNvSpPr>
              <a:spLocks noChangeShapeType="1"/>
            </p:cNvSpPr>
            <p:nvPr/>
          </p:nvSpPr>
          <p:spPr bwMode="auto">
            <a:xfrm>
              <a:off x="4800" y="880"/>
              <a:ext cx="0" cy="20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31" name="Group 71"/>
            <p:cNvGrpSpPr>
              <a:grpSpLocks/>
            </p:cNvGrpSpPr>
            <p:nvPr/>
          </p:nvGrpSpPr>
          <p:grpSpPr bwMode="auto">
            <a:xfrm>
              <a:off x="960" y="2888"/>
              <a:ext cx="3840" cy="56"/>
              <a:chOff x="960" y="2888"/>
              <a:chExt cx="3840" cy="56"/>
            </a:xfrm>
          </p:grpSpPr>
          <p:sp>
            <p:nvSpPr>
              <p:cNvPr id="8236" name="AutoShape 67"/>
              <p:cNvSpPr>
                <a:spLocks/>
              </p:cNvSpPr>
              <p:nvPr/>
            </p:nvSpPr>
            <p:spPr bwMode="auto">
              <a:xfrm rot="-5400000">
                <a:off x="1416" y="2432"/>
                <a:ext cx="48" cy="960"/>
              </a:xfrm>
              <a:prstGeom prst="leftBrace">
                <a:avLst>
                  <a:gd name="adj1" fmla="val 315741"/>
                  <a:gd name="adj2" fmla="val 46662"/>
                </a:avLst>
              </a:prstGeom>
              <a:noFill/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37" name="AutoShape 68"/>
              <p:cNvSpPr>
                <a:spLocks/>
              </p:cNvSpPr>
              <p:nvPr/>
            </p:nvSpPr>
            <p:spPr bwMode="auto">
              <a:xfrm rot="-5400000">
                <a:off x="2374" y="2434"/>
                <a:ext cx="48" cy="960"/>
              </a:xfrm>
              <a:prstGeom prst="leftBrace">
                <a:avLst>
                  <a:gd name="adj1" fmla="val 315741"/>
                  <a:gd name="adj2" fmla="val 48190"/>
                </a:avLst>
              </a:prstGeom>
              <a:noFill/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38" name="AutoShape 69"/>
              <p:cNvSpPr>
                <a:spLocks/>
              </p:cNvSpPr>
              <p:nvPr/>
            </p:nvSpPr>
            <p:spPr bwMode="auto">
              <a:xfrm rot="-5400000">
                <a:off x="3336" y="2436"/>
                <a:ext cx="48" cy="960"/>
              </a:xfrm>
              <a:prstGeom prst="leftBrace">
                <a:avLst>
                  <a:gd name="adj1" fmla="val 315741"/>
                  <a:gd name="adj2" fmla="val 48190"/>
                </a:avLst>
              </a:prstGeom>
              <a:noFill/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39" name="AutoShape 70"/>
              <p:cNvSpPr>
                <a:spLocks/>
              </p:cNvSpPr>
              <p:nvPr/>
            </p:nvSpPr>
            <p:spPr bwMode="auto">
              <a:xfrm rot="-5400000">
                <a:off x="4296" y="2440"/>
                <a:ext cx="48" cy="960"/>
              </a:xfrm>
              <a:prstGeom prst="leftBrace">
                <a:avLst>
                  <a:gd name="adj1" fmla="val 315741"/>
                  <a:gd name="adj2" fmla="val 48190"/>
                </a:avLst>
              </a:prstGeom>
              <a:noFill/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8232" name="Text Box 72"/>
            <p:cNvSpPr txBox="1">
              <a:spLocks noChangeArrowheads="1"/>
            </p:cNvSpPr>
            <p:nvPr/>
          </p:nvSpPr>
          <p:spPr bwMode="auto">
            <a:xfrm>
              <a:off x="1128" y="2916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6600FF"/>
                  </a:solidFill>
                  <a:latin typeface="Arial" pitchFamily="34" charset="0"/>
                </a:rPr>
                <a:t>100</a:t>
              </a:r>
            </a:p>
          </p:txBody>
        </p:sp>
        <p:sp>
          <p:nvSpPr>
            <p:cNvPr id="8233" name="Text Box 73"/>
            <p:cNvSpPr txBox="1">
              <a:spLocks noChangeArrowheads="1"/>
            </p:cNvSpPr>
            <p:nvPr/>
          </p:nvSpPr>
          <p:spPr bwMode="auto">
            <a:xfrm>
              <a:off x="2112" y="288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6600FF"/>
                  </a:solidFill>
                  <a:latin typeface="Arial" pitchFamily="34" charset="0"/>
                </a:rPr>
                <a:t>100</a:t>
              </a:r>
            </a:p>
          </p:txBody>
        </p:sp>
        <p:sp>
          <p:nvSpPr>
            <p:cNvPr id="8234" name="Text Box 74"/>
            <p:cNvSpPr txBox="1">
              <a:spLocks noChangeArrowheads="1"/>
            </p:cNvSpPr>
            <p:nvPr/>
          </p:nvSpPr>
          <p:spPr bwMode="auto">
            <a:xfrm>
              <a:off x="3024" y="2928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6600FF"/>
                  </a:solidFill>
                  <a:latin typeface="Arial" pitchFamily="34" charset="0"/>
                </a:rPr>
                <a:t>100</a:t>
              </a:r>
            </a:p>
          </p:txBody>
        </p:sp>
        <p:sp>
          <p:nvSpPr>
            <p:cNvPr id="8235" name="Text Box 75"/>
            <p:cNvSpPr txBox="1">
              <a:spLocks noChangeArrowheads="1"/>
            </p:cNvSpPr>
            <p:nvPr/>
          </p:nvSpPr>
          <p:spPr bwMode="auto">
            <a:xfrm>
              <a:off x="4032" y="2928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6600FF"/>
                  </a:solidFill>
                  <a:latin typeface="Arial" pitchFamily="34" charset="0"/>
                </a:rPr>
                <a:t>100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Text Box 3"/>
          <p:cNvSpPr txBox="1">
            <a:spLocks noChangeArrowheads="1"/>
          </p:cNvSpPr>
          <p:nvPr/>
        </p:nvSpPr>
        <p:spPr bwMode="auto">
          <a:xfrm>
            <a:off x="533400" y="70485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Tiết 74</a:t>
            </a:r>
            <a:r>
              <a:rPr lang="en-US">
                <a:latin typeface="Arial" pitchFamily="34" charset="0"/>
              </a:rPr>
              <a:t>:</a:t>
            </a:r>
          </a:p>
        </p:txBody>
      </p:sp>
      <p:sp>
        <p:nvSpPr>
          <p:cNvPr id="9225" name="Text Box 4"/>
          <p:cNvSpPr txBox="1">
            <a:spLocks noChangeArrowheads="1"/>
          </p:cNvSpPr>
          <p:nvPr/>
        </p:nvSpPr>
        <p:spPr bwMode="auto">
          <a:xfrm>
            <a:off x="1066800" y="81915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TỈ SỐ PHẦN TRĂM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9218" name="Equation" r:id="rId3" imgW="435285" imgH="677109" progId="Equation.DSMT4">
              <p:embed/>
            </p:oleObj>
          </a:graphicData>
        </a:graphic>
      </p:graphicFrame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381000" y="1176338"/>
            <a:ext cx="4343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solidFill>
                  <a:srgbClr val="FFFF66"/>
                </a:solidFill>
                <a:latin typeface="Arial" pitchFamily="34" charset="0"/>
              </a:rPr>
              <a:t>Bài tập:</a:t>
            </a:r>
            <a:r>
              <a:rPr lang="en-US">
                <a:latin typeface="Arial" pitchFamily="34" charset="0"/>
              </a:rPr>
              <a:t> </a:t>
            </a:r>
          </a:p>
          <a:p>
            <a:r>
              <a:rPr lang="en-US">
                <a:latin typeface="Arial" pitchFamily="34" charset="0"/>
              </a:rPr>
              <a:t>Bài 1: Viết theo mẫu: </a:t>
            </a:r>
          </a:p>
          <a:p>
            <a:r>
              <a:rPr lang="en-US">
                <a:latin typeface="Arial" pitchFamily="34" charset="0"/>
              </a:rPr>
              <a:t>                                  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801688" y="29210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9228" name="Text Box 18"/>
          <p:cNvSpPr txBox="1">
            <a:spLocks noChangeArrowheads="1"/>
          </p:cNvSpPr>
          <p:nvPr/>
        </p:nvSpPr>
        <p:spPr bwMode="auto">
          <a:xfrm>
            <a:off x="4140200" y="250825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Toán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603375" y="2263775"/>
            <a:ext cx="5645150" cy="1165225"/>
            <a:chOff x="1010" y="1426"/>
            <a:chExt cx="3556" cy="734"/>
          </a:xfrm>
        </p:grpSpPr>
        <p:graphicFrame>
          <p:nvGraphicFramePr>
            <p:cNvPr id="9220" name="Object 19"/>
            <p:cNvGraphicFramePr>
              <a:graphicFrameLocks noChangeAspect="1"/>
            </p:cNvGraphicFramePr>
            <p:nvPr/>
          </p:nvGraphicFramePr>
          <p:xfrm>
            <a:off x="1010" y="1440"/>
            <a:ext cx="627" cy="720"/>
          </p:xfrm>
          <a:graphic>
            <a:graphicData uri="http://schemas.openxmlformats.org/presentationml/2006/ole">
              <p:oleObj spid="_x0000_s9220" name="Equation" r:id="rId4" imgW="342751" imgH="393529" progId="Equation.3">
                <p:embed/>
              </p:oleObj>
            </a:graphicData>
          </a:graphic>
        </p:graphicFrame>
        <p:graphicFrame>
          <p:nvGraphicFramePr>
            <p:cNvPr id="9221" name="Object 20"/>
            <p:cNvGraphicFramePr>
              <a:graphicFrameLocks noChangeAspect="1"/>
            </p:cNvGraphicFramePr>
            <p:nvPr/>
          </p:nvGraphicFramePr>
          <p:xfrm>
            <a:off x="2005" y="1440"/>
            <a:ext cx="650" cy="720"/>
          </p:xfrm>
          <a:graphic>
            <a:graphicData uri="http://schemas.openxmlformats.org/presentationml/2006/ole">
              <p:oleObj spid="_x0000_s9221" name="Equation" r:id="rId5" imgW="355292" imgH="393359" progId="Equation.3">
                <p:embed/>
              </p:oleObj>
            </a:graphicData>
          </a:graphic>
        </p:graphicFrame>
        <p:graphicFrame>
          <p:nvGraphicFramePr>
            <p:cNvPr id="9222" name="Object 21"/>
            <p:cNvGraphicFramePr>
              <a:graphicFrameLocks noChangeAspect="1"/>
            </p:cNvGraphicFramePr>
            <p:nvPr/>
          </p:nvGraphicFramePr>
          <p:xfrm>
            <a:off x="3072" y="1426"/>
            <a:ext cx="534" cy="720"/>
          </p:xfrm>
          <a:graphic>
            <a:graphicData uri="http://schemas.openxmlformats.org/presentationml/2006/ole">
              <p:oleObj spid="_x0000_s9222" name="Equation" r:id="rId6" imgW="291973" imgH="393529" progId="Equation.3">
                <p:embed/>
              </p:oleObj>
            </a:graphicData>
          </a:graphic>
        </p:graphicFrame>
        <p:graphicFrame>
          <p:nvGraphicFramePr>
            <p:cNvPr id="9223" name="Object 22"/>
            <p:cNvGraphicFramePr>
              <a:graphicFrameLocks noChangeAspect="1"/>
            </p:cNvGraphicFramePr>
            <p:nvPr/>
          </p:nvGraphicFramePr>
          <p:xfrm>
            <a:off x="4032" y="1426"/>
            <a:ext cx="534" cy="720"/>
          </p:xfrm>
          <a:graphic>
            <a:graphicData uri="http://schemas.openxmlformats.org/presentationml/2006/ole">
              <p:oleObj spid="_x0000_s9223" name="Equation" r:id="rId7" imgW="291973" imgH="393529" progId="Equation.3">
                <p:embed/>
              </p:oleObj>
            </a:graphicData>
          </a:graphic>
        </p:graphicFrame>
      </p:grpSp>
      <p:graphicFrame>
        <p:nvGraphicFramePr>
          <p:cNvPr id="56343" name="Object 23"/>
          <p:cNvGraphicFramePr>
            <a:graphicFrameLocks noChangeAspect="1"/>
          </p:cNvGraphicFramePr>
          <p:nvPr/>
        </p:nvGraphicFramePr>
        <p:xfrm>
          <a:off x="1981200" y="3962400"/>
          <a:ext cx="3243263" cy="1143000"/>
        </p:xfrm>
        <a:graphic>
          <a:graphicData uri="http://schemas.openxmlformats.org/presentationml/2006/ole">
            <p:oleObj spid="_x0000_s9219" name="Equation" r:id="rId8" imgW="1117115" imgH="393529" progId="Equation.3">
              <p:embed/>
            </p:oleObj>
          </a:graphicData>
        </a:graphic>
      </p:graphicFrame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444500" y="4191000"/>
            <a:ext cx="129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pitchFamily="34" charset="0"/>
              </a:rPr>
              <a:t>Mẫu</a:t>
            </a:r>
            <a:r>
              <a:rPr lang="en-US">
                <a:latin typeface="Arial" pitchFamily="34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1" grpId="0"/>
      <p:bldP spid="5634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1366</TotalTime>
  <Words>702</Words>
  <Application>Microsoft Office PowerPoint</Application>
  <PresentationFormat>On-screen Show (4:3)</PresentationFormat>
  <Paragraphs>94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VNI-Times</vt:lpstr>
      <vt:lpstr>Arial</vt:lpstr>
      <vt:lpstr>Arial Black</vt:lpstr>
      <vt:lpstr>Times New Roman</vt:lpstr>
      <vt:lpstr>Default Design</vt:lpstr>
      <vt:lpstr>Fireworks</vt:lpstr>
      <vt:lpstr>Microsoft Equation 3.0</vt:lpstr>
      <vt:lpstr>MathType 5.0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</dc:creator>
  <cp:lastModifiedBy>CSTeam</cp:lastModifiedBy>
  <cp:revision>180</cp:revision>
  <dcterms:created xsi:type="dcterms:W3CDTF">2006-11-16T09:42:02Z</dcterms:created>
  <dcterms:modified xsi:type="dcterms:W3CDTF">2016-06-30T03:35:15Z</dcterms:modified>
</cp:coreProperties>
</file>